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1" r:id="rId3"/>
    <p:sldId id="367" r:id="rId4"/>
    <p:sldId id="369" r:id="rId5"/>
    <p:sldId id="350" r:id="rId6"/>
    <p:sldId id="338" r:id="rId7"/>
    <p:sldId id="360" r:id="rId8"/>
    <p:sldId id="425" r:id="rId9"/>
    <p:sldId id="392" r:id="rId10"/>
    <p:sldId id="398" r:id="rId11"/>
    <p:sldId id="407" r:id="rId12"/>
    <p:sldId id="408" r:id="rId13"/>
    <p:sldId id="406" r:id="rId14"/>
    <p:sldId id="393" r:id="rId15"/>
    <p:sldId id="391" r:id="rId16"/>
    <p:sldId id="427" r:id="rId17"/>
    <p:sldId id="402" r:id="rId18"/>
    <p:sldId id="410" r:id="rId19"/>
    <p:sldId id="409" r:id="rId20"/>
    <p:sldId id="426" r:id="rId21"/>
    <p:sldId id="420" r:id="rId22"/>
    <p:sldId id="421" r:id="rId23"/>
    <p:sldId id="428" r:id="rId24"/>
    <p:sldId id="388" r:id="rId25"/>
    <p:sldId id="429" r:id="rId26"/>
    <p:sldId id="418" r:id="rId27"/>
    <p:sldId id="399" r:id="rId28"/>
    <p:sldId id="419" r:id="rId29"/>
    <p:sldId id="430" r:id="rId30"/>
    <p:sldId id="403" r:id="rId31"/>
    <p:sldId id="422" r:id="rId32"/>
    <p:sldId id="417" r:id="rId33"/>
    <p:sldId id="414" r:id="rId34"/>
    <p:sldId id="432" r:id="rId35"/>
    <p:sldId id="400" r:id="rId36"/>
    <p:sldId id="431" r:id="rId37"/>
    <p:sldId id="362" r:id="rId38"/>
    <p:sldId id="415" r:id="rId39"/>
    <p:sldId id="305" r:id="rId40"/>
    <p:sldId id="424" r:id="rId41"/>
    <p:sldId id="290" r:id="rId42"/>
  </p:sldIdLst>
  <p:sldSz cx="9144000" cy="6858000" type="screen4x3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95ABF6DF-255B-494B-9918-18AB949A6F2A}">
          <p14:sldIdLst>
            <p14:sldId id="256"/>
            <p14:sldId id="341"/>
            <p14:sldId id="367"/>
            <p14:sldId id="369"/>
            <p14:sldId id="350"/>
            <p14:sldId id="338"/>
            <p14:sldId id="360"/>
            <p14:sldId id="425"/>
            <p14:sldId id="392"/>
            <p14:sldId id="398"/>
            <p14:sldId id="407"/>
            <p14:sldId id="408"/>
            <p14:sldId id="406"/>
            <p14:sldId id="393"/>
            <p14:sldId id="391"/>
            <p14:sldId id="427"/>
          </p14:sldIdLst>
        </p14:section>
        <p14:section name="Sekcja bez tytułu" id="{BBF2E04D-F204-4F91-A7BA-57D810020B83}">
          <p14:sldIdLst>
            <p14:sldId id="402"/>
            <p14:sldId id="410"/>
            <p14:sldId id="409"/>
            <p14:sldId id="426"/>
            <p14:sldId id="420"/>
            <p14:sldId id="421"/>
            <p14:sldId id="428"/>
            <p14:sldId id="388"/>
            <p14:sldId id="429"/>
            <p14:sldId id="418"/>
            <p14:sldId id="399"/>
            <p14:sldId id="419"/>
            <p14:sldId id="430"/>
            <p14:sldId id="403"/>
            <p14:sldId id="422"/>
            <p14:sldId id="417"/>
            <p14:sldId id="414"/>
            <p14:sldId id="432"/>
            <p14:sldId id="400"/>
            <p14:sldId id="431"/>
            <p14:sldId id="362"/>
            <p14:sldId id="415"/>
            <p14:sldId id="305"/>
            <p14:sldId id="424"/>
            <p14:sldId id="2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Styl pośredni 3 — Ak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54" autoAdjust="0"/>
    <p:restoredTop sz="94789" autoAdjust="0"/>
  </p:normalViewPr>
  <p:slideViewPr>
    <p:cSldViewPr>
      <p:cViewPr varScale="1">
        <p:scale>
          <a:sx n="105" d="100"/>
          <a:sy n="105" d="100"/>
        </p:scale>
        <p:origin x="172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10" Type="http://schemas.openxmlformats.org/officeDocument/2006/relationships/image" Target="../media/image55.svg"/><Relationship Id="rId4" Type="http://schemas.openxmlformats.org/officeDocument/2006/relationships/image" Target="../media/image49.svg"/><Relationship Id="rId9" Type="http://schemas.openxmlformats.org/officeDocument/2006/relationships/image" Target="../media/image54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10" Type="http://schemas.openxmlformats.org/officeDocument/2006/relationships/image" Target="../media/image55.svg"/><Relationship Id="rId4" Type="http://schemas.openxmlformats.org/officeDocument/2006/relationships/image" Target="../media/image49.svg"/><Relationship Id="rId9" Type="http://schemas.openxmlformats.org/officeDocument/2006/relationships/image" Target="../media/image5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8D5060-FC4F-4E43-9C58-FE75F7EA361F}" type="doc">
      <dgm:prSet loTypeId="urn:microsoft.com/office/officeart/2005/8/layout/default" loCatId="list" qsTypeId="urn:microsoft.com/office/officeart/2005/8/quickstyle/simple4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33558018-ED68-48F5-8A9C-2293593D4920}">
      <dgm:prSet/>
      <dgm:spPr/>
      <dgm:t>
        <a:bodyPr/>
        <a:lstStyle/>
        <a:p>
          <a:r>
            <a:rPr lang="pl-PL" dirty="0"/>
            <a:t>13 października br. minął termin składania zgłoszeń do Konkursu „Sołectwo przyjazne z natury”. Do Konkursu przystąpiło 5 sołectw: ŚCINAWKA GÓRNA, BOLESŁAWÓW, ŚCINAWKA ŚREDNIA, SUSZYNA i KROSNOWICE🙂  </a:t>
          </a:r>
          <a:endParaRPr lang="en-US" dirty="0"/>
        </a:p>
      </dgm:t>
    </dgm:pt>
    <dgm:pt modelId="{84D46F0F-4C70-4D2D-A26E-3FA3644155F2}" type="parTrans" cxnId="{5906EBD1-C2FE-4CF0-9172-ED13D73CA085}">
      <dgm:prSet/>
      <dgm:spPr/>
      <dgm:t>
        <a:bodyPr/>
        <a:lstStyle/>
        <a:p>
          <a:endParaRPr lang="en-US"/>
        </a:p>
      </dgm:t>
    </dgm:pt>
    <dgm:pt modelId="{9FE9A70F-C30A-4187-BE8F-CDEF29C15661}" type="sibTrans" cxnId="{5906EBD1-C2FE-4CF0-9172-ED13D73CA085}">
      <dgm:prSet/>
      <dgm:spPr/>
      <dgm:t>
        <a:bodyPr/>
        <a:lstStyle/>
        <a:p>
          <a:endParaRPr lang="en-US"/>
        </a:p>
      </dgm:t>
    </dgm:pt>
    <dgm:pt modelId="{8DCD64FF-6621-423C-B73C-771170F566EF}">
      <dgm:prSet/>
      <dgm:spPr/>
      <dgm:t>
        <a:bodyPr/>
        <a:lstStyle/>
        <a:p>
          <a:r>
            <a:rPr lang="pl-PL" dirty="0"/>
            <a:t>Każde z Sołectw przedstawiło ciekawe inicjatywy, zrealizowane działania i pomysły na to, by miejsce ich życia było przyjazne, zadbane i tworzone w duchu dbałości i poszanowania środowiska🌳🍀 </a:t>
          </a:r>
          <a:endParaRPr lang="en-US" dirty="0"/>
        </a:p>
      </dgm:t>
    </dgm:pt>
    <dgm:pt modelId="{2CFAFD91-7605-4A4E-AA7B-5383BBC18B18}" type="parTrans" cxnId="{7D136857-4199-4D5A-A1D1-280A291D095B}">
      <dgm:prSet/>
      <dgm:spPr/>
      <dgm:t>
        <a:bodyPr/>
        <a:lstStyle/>
        <a:p>
          <a:endParaRPr lang="en-US"/>
        </a:p>
      </dgm:t>
    </dgm:pt>
    <dgm:pt modelId="{52039117-CDBB-4002-ABD7-CD10DA01759F}" type="sibTrans" cxnId="{7D136857-4199-4D5A-A1D1-280A291D095B}">
      <dgm:prSet/>
      <dgm:spPr/>
      <dgm:t>
        <a:bodyPr/>
        <a:lstStyle/>
        <a:p>
          <a:endParaRPr lang="en-US"/>
        </a:p>
      </dgm:t>
    </dgm:pt>
    <dgm:pt modelId="{39E05B8C-87BD-4358-AFE5-81DBB88D3229}" type="pres">
      <dgm:prSet presAssocID="{DA8D5060-FC4F-4E43-9C58-FE75F7EA361F}" presName="diagram" presStyleCnt="0">
        <dgm:presLayoutVars>
          <dgm:dir/>
          <dgm:resizeHandles val="exact"/>
        </dgm:presLayoutVars>
      </dgm:prSet>
      <dgm:spPr/>
    </dgm:pt>
    <dgm:pt modelId="{F58EC5C6-53E7-41FE-9A69-A396A6B79163}" type="pres">
      <dgm:prSet presAssocID="{33558018-ED68-48F5-8A9C-2293593D4920}" presName="node" presStyleLbl="node1" presStyleIdx="0" presStyleCnt="2">
        <dgm:presLayoutVars>
          <dgm:bulletEnabled val="1"/>
        </dgm:presLayoutVars>
      </dgm:prSet>
      <dgm:spPr/>
    </dgm:pt>
    <dgm:pt modelId="{F9E619C2-3ECB-4B6A-8EBA-DE51FF15C33F}" type="pres">
      <dgm:prSet presAssocID="{9FE9A70F-C30A-4187-BE8F-CDEF29C15661}" presName="sibTrans" presStyleCnt="0"/>
      <dgm:spPr/>
    </dgm:pt>
    <dgm:pt modelId="{9F6FCFB1-54DF-4C76-A968-F10812BC886C}" type="pres">
      <dgm:prSet presAssocID="{8DCD64FF-6621-423C-B73C-771170F566EF}" presName="node" presStyleLbl="node1" presStyleIdx="1" presStyleCnt="2">
        <dgm:presLayoutVars>
          <dgm:bulletEnabled val="1"/>
        </dgm:presLayoutVars>
      </dgm:prSet>
      <dgm:spPr/>
    </dgm:pt>
  </dgm:ptLst>
  <dgm:cxnLst>
    <dgm:cxn modelId="{7D136857-4199-4D5A-A1D1-280A291D095B}" srcId="{DA8D5060-FC4F-4E43-9C58-FE75F7EA361F}" destId="{8DCD64FF-6621-423C-B73C-771170F566EF}" srcOrd="1" destOrd="0" parTransId="{2CFAFD91-7605-4A4E-AA7B-5383BBC18B18}" sibTransId="{52039117-CDBB-4002-ABD7-CD10DA01759F}"/>
    <dgm:cxn modelId="{14A6FB97-6186-4441-BC1C-158B7C5BD9E8}" type="presOf" srcId="{DA8D5060-FC4F-4E43-9C58-FE75F7EA361F}" destId="{39E05B8C-87BD-4358-AFE5-81DBB88D3229}" srcOrd="0" destOrd="0" presId="urn:microsoft.com/office/officeart/2005/8/layout/default"/>
    <dgm:cxn modelId="{1990DDA6-8F0C-4080-A527-5FCB2E9A3395}" type="presOf" srcId="{8DCD64FF-6621-423C-B73C-771170F566EF}" destId="{9F6FCFB1-54DF-4C76-A968-F10812BC886C}" srcOrd="0" destOrd="0" presId="urn:microsoft.com/office/officeart/2005/8/layout/default"/>
    <dgm:cxn modelId="{5906EBD1-C2FE-4CF0-9172-ED13D73CA085}" srcId="{DA8D5060-FC4F-4E43-9C58-FE75F7EA361F}" destId="{33558018-ED68-48F5-8A9C-2293593D4920}" srcOrd="0" destOrd="0" parTransId="{84D46F0F-4C70-4D2D-A26E-3FA3644155F2}" sibTransId="{9FE9A70F-C30A-4187-BE8F-CDEF29C15661}"/>
    <dgm:cxn modelId="{DA5D9DD5-EBD4-4C30-BCEE-38A8AA9DD366}" type="presOf" srcId="{33558018-ED68-48F5-8A9C-2293593D4920}" destId="{F58EC5C6-53E7-41FE-9A69-A396A6B79163}" srcOrd="0" destOrd="0" presId="urn:microsoft.com/office/officeart/2005/8/layout/default"/>
    <dgm:cxn modelId="{D9949111-FC28-4BDB-BF12-8691527491D7}" type="presParOf" srcId="{39E05B8C-87BD-4358-AFE5-81DBB88D3229}" destId="{F58EC5C6-53E7-41FE-9A69-A396A6B79163}" srcOrd="0" destOrd="0" presId="urn:microsoft.com/office/officeart/2005/8/layout/default"/>
    <dgm:cxn modelId="{C1BA9615-1AE5-43CA-B3B1-51A874D9BFB6}" type="presParOf" srcId="{39E05B8C-87BD-4358-AFE5-81DBB88D3229}" destId="{F9E619C2-3ECB-4B6A-8EBA-DE51FF15C33F}" srcOrd="1" destOrd="0" presId="urn:microsoft.com/office/officeart/2005/8/layout/default"/>
    <dgm:cxn modelId="{4B9D6C71-3D6E-401D-8B3D-2477F814C815}" type="presParOf" srcId="{39E05B8C-87BD-4358-AFE5-81DBB88D3229}" destId="{9F6FCFB1-54DF-4C76-A968-F10812BC886C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51AD0C-388C-466E-B800-123428F62B9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7D78FA92-885C-4EBD-90D3-374FDE2A4CF0}">
      <dgm:prSet phldrT="[Tekst]"/>
      <dgm:spPr/>
      <dgm:t>
        <a:bodyPr/>
        <a:lstStyle/>
        <a:p>
          <a:r>
            <a:rPr lang="pl-PL" dirty="0"/>
            <a:t>Dzięki naszemu wsparciu doradczemu i finansowemu uruchomiono 128 lokalnych firm</a:t>
          </a:r>
        </a:p>
      </dgm:t>
    </dgm:pt>
    <dgm:pt modelId="{65DC3C59-C182-4C87-8799-4B29D756BC33}" type="parTrans" cxnId="{FBE440EE-9591-4794-AB52-E4CCF794BA40}">
      <dgm:prSet/>
      <dgm:spPr/>
      <dgm:t>
        <a:bodyPr/>
        <a:lstStyle/>
        <a:p>
          <a:endParaRPr lang="pl-PL"/>
        </a:p>
      </dgm:t>
    </dgm:pt>
    <dgm:pt modelId="{7186E423-FA8F-4B5E-AD12-F3244E7A6815}" type="sibTrans" cxnId="{FBE440EE-9591-4794-AB52-E4CCF794BA40}">
      <dgm:prSet/>
      <dgm:spPr/>
      <dgm:t>
        <a:bodyPr/>
        <a:lstStyle/>
        <a:p>
          <a:endParaRPr lang="pl-PL"/>
        </a:p>
      </dgm:t>
    </dgm:pt>
    <dgm:pt modelId="{8117C340-A3A3-46D3-92B7-9FB1628F7075}">
      <dgm:prSet phldrT="[Tekst]"/>
      <dgm:spPr/>
      <dgm:t>
        <a:bodyPr/>
        <a:lstStyle/>
        <a:p>
          <a:r>
            <a:rPr lang="pl-PL" dirty="0"/>
            <a:t>84% z nich przetrwało pandemię, kryzys inflacyjny i działa po dziś dzień</a:t>
          </a:r>
        </a:p>
      </dgm:t>
    </dgm:pt>
    <dgm:pt modelId="{A719CC78-94C9-4567-8A33-2113D6284E47}" type="parTrans" cxnId="{E2578C47-EE4D-4589-BBF9-C40B76E23B01}">
      <dgm:prSet/>
      <dgm:spPr/>
      <dgm:t>
        <a:bodyPr/>
        <a:lstStyle/>
        <a:p>
          <a:endParaRPr lang="pl-PL"/>
        </a:p>
      </dgm:t>
    </dgm:pt>
    <dgm:pt modelId="{15B54F45-6B69-4ACB-87AF-5A3509E521C6}" type="sibTrans" cxnId="{E2578C47-EE4D-4589-BBF9-C40B76E23B01}">
      <dgm:prSet/>
      <dgm:spPr/>
      <dgm:t>
        <a:bodyPr/>
        <a:lstStyle/>
        <a:p>
          <a:endParaRPr lang="pl-PL"/>
        </a:p>
      </dgm:t>
    </dgm:pt>
    <dgm:pt modelId="{4593158C-FC23-4A3D-BA01-5D3E88513B5C}">
      <dgm:prSet phldrT="[Tekst]"/>
      <dgm:spPr/>
      <dgm:t>
        <a:bodyPr/>
        <a:lstStyle/>
        <a:p>
          <a:r>
            <a:rPr lang="pl-PL" dirty="0"/>
            <a:t>Wydatkowaliśmy na ten cel 11 500 000,00 zł co stanowiło 57% budżetu na wdrażanie Lokalnej Strategii Rozwoju 2014-2022</a:t>
          </a:r>
        </a:p>
      </dgm:t>
    </dgm:pt>
    <dgm:pt modelId="{F2551C11-1BA1-4FEE-A468-F4235C01CD8A}" type="parTrans" cxnId="{F1AE3CE8-CF37-4008-8083-C78696EA3AD0}">
      <dgm:prSet/>
      <dgm:spPr/>
      <dgm:t>
        <a:bodyPr/>
        <a:lstStyle/>
        <a:p>
          <a:endParaRPr lang="pl-PL"/>
        </a:p>
      </dgm:t>
    </dgm:pt>
    <dgm:pt modelId="{3B42767A-BBBF-4A3B-A399-F461DC655F14}" type="sibTrans" cxnId="{F1AE3CE8-CF37-4008-8083-C78696EA3AD0}">
      <dgm:prSet/>
      <dgm:spPr/>
      <dgm:t>
        <a:bodyPr/>
        <a:lstStyle/>
        <a:p>
          <a:endParaRPr lang="pl-PL"/>
        </a:p>
      </dgm:t>
    </dgm:pt>
    <dgm:pt modelId="{15C4BE58-9DCE-422B-A770-A6AD0A46AC11}">
      <dgm:prSet phldrT="[Tekst]"/>
      <dgm:spPr/>
      <dgm:t>
        <a:bodyPr/>
        <a:lstStyle/>
        <a:p>
          <a:r>
            <a:rPr lang="pl-PL" b="0" dirty="0">
              <a:solidFill>
                <a:schemeClr val="bg1"/>
              </a:solidFill>
            </a:rPr>
            <a:t>96% zadowolonych z naszego wsparcia uczestników programu doradczego STARTUP na START</a:t>
          </a:r>
          <a:endParaRPr lang="pl-PL" dirty="0">
            <a:solidFill>
              <a:schemeClr val="bg1"/>
            </a:solidFill>
          </a:endParaRPr>
        </a:p>
      </dgm:t>
    </dgm:pt>
    <dgm:pt modelId="{9B77CEB6-BD7B-4BCD-91F4-E269EE6B21FD}" type="parTrans" cxnId="{4DB8AB11-7721-4794-BA4F-176684DE4AD0}">
      <dgm:prSet/>
      <dgm:spPr/>
      <dgm:t>
        <a:bodyPr/>
        <a:lstStyle/>
        <a:p>
          <a:endParaRPr lang="pl-PL"/>
        </a:p>
      </dgm:t>
    </dgm:pt>
    <dgm:pt modelId="{A4048BCC-E4B7-42AC-B525-2D7CB3DED96E}" type="sibTrans" cxnId="{4DB8AB11-7721-4794-BA4F-176684DE4AD0}">
      <dgm:prSet/>
      <dgm:spPr/>
      <dgm:t>
        <a:bodyPr/>
        <a:lstStyle/>
        <a:p>
          <a:endParaRPr lang="pl-PL"/>
        </a:p>
      </dgm:t>
    </dgm:pt>
    <dgm:pt modelId="{0257EE0D-6139-43F1-8274-3A9FEC035642}">
      <dgm:prSet phldrT="[Tekst]"/>
      <dgm:spPr/>
      <dgm:t>
        <a:bodyPr/>
        <a:lstStyle/>
        <a:p>
          <a:r>
            <a:rPr lang="pl-PL" dirty="0"/>
            <a:t>Z programu doradczego STARTUP na START skorzystało 325 osób</a:t>
          </a:r>
        </a:p>
      </dgm:t>
    </dgm:pt>
    <dgm:pt modelId="{832368BC-4D0E-4096-81B3-0A85A2C0CBB4}" type="parTrans" cxnId="{3A009B76-45A2-4A95-90FF-F80E60CDA258}">
      <dgm:prSet/>
      <dgm:spPr/>
      <dgm:t>
        <a:bodyPr/>
        <a:lstStyle/>
        <a:p>
          <a:endParaRPr lang="pl-PL"/>
        </a:p>
      </dgm:t>
    </dgm:pt>
    <dgm:pt modelId="{C545C4D5-1009-402C-9A44-147FF13F5C34}" type="sibTrans" cxnId="{3A009B76-45A2-4A95-90FF-F80E60CDA258}">
      <dgm:prSet/>
      <dgm:spPr/>
      <dgm:t>
        <a:bodyPr/>
        <a:lstStyle/>
        <a:p>
          <a:endParaRPr lang="pl-PL"/>
        </a:p>
      </dgm:t>
    </dgm:pt>
    <dgm:pt modelId="{B740BA70-9151-4975-990B-ABC729395DAC}" type="pres">
      <dgm:prSet presAssocID="{FB51AD0C-388C-466E-B800-123428F62B9A}" presName="linearFlow" presStyleCnt="0">
        <dgm:presLayoutVars>
          <dgm:dir/>
          <dgm:resizeHandles val="exact"/>
        </dgm:presLayoutVars>
      </dgm:prSet>
      <dgm:spPr/>
    </dgm:pt>
    <dgm:pt modelId="{6C5F3004-3B99-4F8E-8804-6564F728E75E}" type="pres">
      <dgm:prSet presAssocID="{7D78FA92-885C-4EBD-90D3-374FDE2A4CF0}" presName="composite" presStyleCnt="0"/>
      <dgm:spPr/>
    </dgm:pt>
    <dgm:pt modelId="{8CF3D71F-131A-4F6D-A852-5E61021D3B3E}" type="pres">
      <dgm:prSet presAssocID="{7D78FA92-885C-4EBD-90D3-374FDE2A4CF0}" presName="imgShp" presStyleLbl="fgImgPlace1" presStyleIdx="0" presStyleCnt="5" custLinFactNeighborX="-12857" custLinFactNeighborY="-46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Znaczek 1 z wypełnieniem pełnym"/>
        </a:ext>
      </dgm:extLst>
    </dgm:pt>
    <dgm:pt modelId="{E1908FEA-BA0A-4C35-9930-3F565231D441}" type="pres">
      <dgm:prSet presAssocID="{7D78FA92-885C-4EBD-90D3-374FDE2A4CF0}" presName="txShp" presStyleLbl="node1" presStyleIdx="0" presStyleCnt="5">
        <dgm:presLayoutVars>
          <dgm:bulletEnabled val="1"/>
        </dgm:presLayoutVars>
      </dgm:prSet>
      <dgm:spPr/>
    </dgm:pt>
    <dgm:pt modelId="{39452EA8-E36A-468D-9B4D-213A7BDDF3CA}" type="pres">
      <dgm:prSet presAssocID="{7186E423-FA8F-4B5E-AD12-F3244E7A6815}" presName="spacing" presStyleCnt="0"/>
      <dgm:spPr/>
    </dgm:pt>
    <dgm:pt modelId="{BB0FDFE0-423B-4D68-A2EB-8909D18573ED}" type="pres">
      <dgm:prSet presAssocID="{8117C340-A3A3-46D3-92B7-9FB1628F7075}" presName="composite" presStyleCnt="0"/>
      <dgm:spPr/>
    </dgm:pt>
    <dgm:pt modelId="{83A7297D-28A4-4D48-BE34-FBF2A0C4A4C2}" type="pres">
      <dgm:prSet presAssocID="{8117C340-A3A3-46D3-92B7-9FB1628F7075}" presName="imgShp" presStyleLbl="fgImgPlace1" presStyleIdx="1" presStyleCnt="5" custLinFactNeighborX="-12857" custLinFactNeighborY="-200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Znaczek z wypełnieniem pełnym"/>
        </a:ext>
      </dgm:extLst>
    </dgm:pt>
    <dgm:pt modelId="{0442C190-7BA4-4FBC-8D40-B5FD69E28DC3}" type="pres">
      <dgm:prSet presAssocID="{8117C340-A3A3-46D3-92B7-9FB1628F7075}" presName="txShp" presStyleLbl="node1" presStyleIdx="1" presStyleCnt="5">
        <dgm:presLayoutVars>
          <dgm:bulletEnabled val="1"/>
        </dgm:presLayoutVars>
      </dgm:prSet>
      <dgm:spPr/>
    </dgm:pt>
    <dgm:pt modelId="{711D19E5-BAD8-42BE-B6F6-1C2FDA8C49CD}" type="pres">
      <dgm:prSet presAssocID="{15B54F45-6B69-4ACB-87AF-5A3509E521C6}" presName="spacing" presStyleCnt="0"/>
      <dgm:spPr/>
    </dgm:pt>
    <dgm:pt modelId="{2F084E25-33F7-4410-8865-9E8EFC7EEDB6}" type="pres">
      <dgm:prSet presAssocID="{4593158C-FC23-4A3D-BA01-5D3E88513B5C}" presName="composite" presStyleCnt="0"/>
      <dgm:spPr/>
    </dgm:pt>
    <dgm:pt modelId="{5B24849E-2C2D-4204-9DED-EE587AB40766}" type="pres">
      <dgm:prSet presAssocID="{4593158C-FC23-4A3D-BA01-5D3E88513B5C}" presName="imgShp" presStyleLbl="fgImgPlace1" presStyleIdx="2" presStyleCnt="5" custLinFactNeighborX="-12857" custLinFactNeighborY="631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Znaczek 3 z wypełnieniem pełnym"/>
        </a:ext>
      </dgm:extLst>
    </dgm:pt>
    <dgm:pt modelId="{11EB17B3-537B-447D-A80D-0268A9D4A680}" type="pres">
      <dgm:prSet presAssocID="{4593158C-FC23-4A3D-BA01-5D3E88513B5C}" presName="txShp" presStyleLbl="node1" presStyleIdx="2" presStyleCnt="5">
        <dgm:presLayoutVars>
          <dgm:bulletEnabled val="1"/>
        </dgm:presLayoutVars>
      </dgm:prSet>
      <dgm:spPr/>
    </dgm:pt>
    <dgm:pt modelId="{C7635EF3-FE62-4D35-8F7B-13648359B43C}" type="pres">
      <dgm:prSet presAssocID="{3B42767A-BBBF-4A3B-A399-F461DC655F14}" presName="spacing" presStyleCnt="0"/>
      <dgm:spPr/>
    </dgm:pt>
    <dgm:pt modelId="{E8FE4254-4ACB-490B-A2D5-59C488669D3A}" type="pres">
      <dgm:prSet presAssocID="{0257EE0D-6139-43F1-8274-3A9FEC035642}" presName="composite" presStyleCnt="0"/>
      <dgm:spPr/>
    </dgm:pt>
    <dgm:pt modelId="{1C281E15-650E-41DE-B1D1-B09F9BF99D3E}" type="pres">
      <dgm:prSet presAssocID="{0257EE0D-6139-43F1-8274-3A9FEC035642}" presName="imgShp" presStyleLbl="fgImgPlace1" presStyleIdx="3" presStyleCnt="5" custLinFactNeighborX="-12857" custLinFactNeighborY="4761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Znaczek 4 z wypełnieniem pełnym"/>
        </a:ext>
      </dgm:extLst>
    </dgm:pt>
    <dgm:pt modelId="{C5B43B3B-DAA7-4E52-9580-D3BB0AB7B1FE}" type="pres">
      <dgm:prSet presAssocID="{0257EE0D-6139-43F1-8274-3A9FEC035642}" presName="txShp" presStyleLbl="node1" presStyleIdx="3" presStyleCnt="5">
        <dgm:presLayoutVars>
          <dgm:bulletEnabled val="1"/>
        </dgm:presLayoutVars>
      </dgm:prSet>
      <dgm:spPr/>
    </dgm:pt>
    <dgm:pt modelId="{31F45ADA-E360-4319-87FA-C1C36A27B812}" type="pres">
      <dgm:prSet presAssocID="{C545C4D5-1009-402C-9A44-147FF13F5C34}" presName="spacing" presStyleCnt="0"/>
      <dgm:spPr/>
    </dgm:pt>
    <dgm:pt modelId="{95D5B7EC-7AB4-4354-849A-63775735A4AD}" type="pres">
      <dgm:prSet presAssocID="{15C4BE58-9DCE-422B-A770-A6AD0A46AC11}" presName="composite" presStyleCnt="0"/>
      <dgm:spPr/>
    </dgm:pt>
    <dgm:pt modelId="{6B27CA87-F9D1-4CA2-9E47-CB3E4E707FCE}" type="pres">
      <dgm:prSet presAssocID="{15C4BE58-9DCE-422B-A770-A6AD0A46AC11}" presName="imgShp" presStyleLbl="fgImgPlace1" presStyleIdx="4" presStyleCnt="5" custLinFactNeighborX="-12857" custLinFactNeighborY="3212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Znaczek 5 z wypełnieniem pełnym"/>
        </a:ext>
      </dgm:extLst>
    </dgm:pt>
    <dgm:pt modelId="{EF8EB8BC-2918-40DA-BA13-73066602E2B1}" type="pres">
      <dgm:prSet presAssocID="{15C4BE58-9DCE-422B-A770-A6AD0A46AC11}" presName="txShp" presStyleLbl="node1" presStyleIdx="4" presStyleCnt="5">
        <dgm:presLayoutVars>
          <dgm:bulletEnabled val="1"/>
        </dgm:presLayoutVars>
      </dgm:prSet>
      <dgm:spPr/>
    </dgm:pt>
  </dgm:ptLst>
  <dgm:cxnLst>
    <dgm:cxn modelId="{4DB8AB11-7721-4794-BA4F-176684DE4AD0}" srcId="{FB51AD0C-388C-466E-B800-123428F62B9A}" destId="{15C4BE58-9DCE-422B-A770-A6AD0A46AC11}" srcOrd="4" destOrd="0" parTransId="{9B77CEB6-BD7B-4BCD-91F4-E269EE6B21FD}" sibTransId="{A4048BCC-E4B7-42AC-B525-2D7CB3DED96E}"/>
    <dgm:cxn modelId="{E2578C47-EE4D-4589-BBF9-C40B76E23B01}" srcId="{FB51AD0C-388C-466E-B800-123428F62B9A}" destId="{8117C340-A3A3-46D3-92B7-9FB1628F7075}" srcOrd="1" destOrd="0" parTransId="{A719CC78-94C9-4567-8A33-2113D6284E47}" sibTransId="{15B54F45-6B69-4ACB-87AF-5A3509E521C6}"/>
    <dgm:cxn modelId="{41860650-1F00-4304-9BA0-7901A03DDE9D}" type="presOf" srcId="{FB51AD0C-388C-466E-B800-123428F62B9A}" destId="{B740BA70-9151-4975-990B-ABC729395DAC}" srcOrd="0" destOrd="0" presId="urn:microsoft.com/office/officeart/2005/8/layout/vList3"/>
    <dgm:cxn modelId="{3A009B76-45A2-4A95-90FF-F80E60CDA258}" srcId="{FB51AD0C-388C-466E-B800-123428F62B9A}" destId="{0257EE0D-6139-43F1-8274-3A9FEC035642}" srcOrd="3" destOrd="0" parTransId="{832368BC-4D0E-4096-81B3-0A85A2C0CBB4}" sibTransId="{C545C4D5-1009-402C-9A44-147FF13F5C34}"/>
    <dgm:cxn modelId="{9A5EA38D-9508-45A4-BF1C-2F5626B99D0B}" type="presOf" srcId="{4593158C-FC23-4A3D-BA01-5D3E88513B5C}" destId="{11EB17B3-537B-447D-A80D-0268A9D4A680}" srcOrd="0" destOrd="0" presId="urn:microsoft.com/office/officeart/2005/8/layout/vList3"/>
    <dgm:cxn modelId="{48573AA0-1FCA-4D0D-8F4E-8DE83AD496E5}" type="presOf" srcId="{8117C340-A3A3-46D3-92B7-9FB1628F7075}" destId="{0442C190-7BA4-4FBC-8D40-B5FD69E28DC3}" srcOrd="0" destOrd="0" presId="urn:microsoft.com/office/officeart/2005/8/layout/vList3"/>
    <dgm:cxn modelId="{7102E8CA-C2DF-4E70-9134-44C8057A2A12}" type="presOf" srcId="{15C4BE58-9DCE-422B-A770-A6AD0A46AC11}" destId="{EF8EB8BC-2918-40DA-BA13-73066602E2B1}" srcOrd="0" destOrd="0" presId="urn:microsoft.com/office/officeart/2005/8/layout/vList3"/>
    <dgm:cxn modelId="{EC4FB6D9-DA75-4E4D-AEB6-F955E245A674}" type="presOf" srcId="{7D78FA92-885C-4EBD-90D3-374FDE2A4CF0}" destId="{E1908FEA-BA0A-4C35-9930-3F565231D441}" srcOrd="0" destOrd="0" presId="urn:microsoft.com/office/officeart/2005/8/layout/vList3"/>
    <dgm:cxn modelId="{F1AE3CE8-CF37-4008-8083-C78696EA3AD0}" srcId="{FB51AD0C-388C-466E-B800-123428F62B9A}" destId="{4593158C-FC23-4A3D-BA01-5D3E88513B5C}" srcOrd="2" destOrd="0" parTransId="{F2551C11-1BA1-4FEE-A468-F4235C01CD8A}" sibTransId="{3B42767A-BBBF-4A3B-A399-F461DC655F14}"/>
    <dgm:cxn modelId="{FBE440EE-9591-4794-AB52-E4CCF794BA40}" srcId="{FB51AD0C-388C-466E-B800-123428F62B9A}" destId="{7D78FA92-885C-4EBD-90D3-374FDE2A4CF0}" srcOrd="0" destOrd="0" parTransId="{65DC3C59-C182-4C87-8799-4B29D756BC33}" sibTransId="{7186E423-FA8F-4B5E-AD12-F3244E7A6815}"/>
    <dgm:cxn modelId="{F3FC25F0-601A-4BB5-8140-533FD85AC4D7}" type="presOf" srcId="{0257EE0D-6139-43F1-8274-3A9FEC035642}" destId="{C5B43B3B-DAA7-4E52-9580-D3BB0AB7B1FE}" srcOrd="0" destOrd="0" presId="urn:microsoft.com/office/officeart/2005/8/layout/vList3"/>
    <dgm:cxn modelId="{6A921D9C-F5EE-4155-8A06-848443CB3A75}" type="presParOf" srcId="{B740BA70-9151-4975-990B-ABC729395DAC}" destId="{6C5F3004-3B99-4F8E-8804-6564F728E75E}" srcOrd="0" destOrd="0" presId="urn:microsoft.com/office/officeart/2005/8/layout/vList3"/>
    <dgm:cxn modelId="{4B59A486-CA84-4E69-95FE-9857959B04F9}" type="presParOf" srcId="{6C5F3004-3B99-4F8E-8804-6564F728E75E}" destId="{8CF3D71F-131A-4F6D-A852-5E61021D3B3E}" srcOrd="0" destOrd="0" presId="urn:microsoft.com/office/officeart/2005/8/layout/vList3"/>
    <dgm:cxn modelId="{56AA3AD7-1C7E-4C76-986C-D1B683E5A44B}" type="presParOf" srcId="{6C5F3004-3B99-4F8E-8804-6564F728E75E}" destId="{E1908FEA-BA0A-4C35-9930-3F565231D441}" srcOrd="1" destOrd="0" presId="urn:microsoft.com/office/officeart/2005/8/layout/vList3"/>
    <dgm:cxn modelId="{E432B14C-CD92-484D-A1F3-955D2DBDA4B7}" type="presParOf" srcId="{B740BA70-9151-4975-990B-ABC729395DAC}" destId="{39452EA8-E36A-468D-9B4D-213A7BDDF3CA}" srcOrd="1" destOrd="0" presId="urn:microsoft.com/office/officeart/2005/8/layout/vList3"/>
    <dgm:cxn modelId="{9E947628-DD45-4DA0-8612-4DE16BC21CCD}" type="presParOf" srcId="{B740BA70-9151-4975-990B-ABC729395DAC}" destId="{BB0FDFE0-423B-4D68-A2EB-8909D18573ED}" srcOrd="2" destOrd="0" presId="urn:microsoft.com/office/officeart/2005/8/layout/vList3"/>
    <dgm:cxn modelId="{A3672A30-F1A6-440B-9A23-FA145275940E}" type="presParOf" srcId="{BB0FDFE0-423B-4D68-A2EB-8909D18573ED}" destId="{83A7297D-28A4-4D48-BE34-FBF2A0C4A4C2}" srcOrd="0" destOrd="0" presId="urn:microsoft.com/office/officeart/2005/8/layout/vList3"/>
    <dgm:cxn modelId="{AD23488F-B436-4A80-817F-9440A9B6385B}" type="presParOf" srcId="{BB0FDFE0-423B-4D68-A2EB-8909D18573ED}" destId="{0442C190-7BA4-4FBC-8D40-B5FD69E28DC3}" srcOrd="1" destOrd="0" presId="urn:microsoft.com/office/officeart/2005/8/layout/vList3"/>
    <dgm:cxn modelId="{5347ED44-562B-47BA-AC5F-B94B4D11C38C}" type="presParOf" srcId="{B740BA70-9151-4975-990B-ABC729395DAC}" destId="{711D19E5-BAD8-42BE-B6F6-1C2FDA8C49CD}" srcOrd="3" destOrd="0" presId="urn:microsoft.com/office/officeart/2005/8/layout/vList3"/>
    <dgm:cxn modelId="{0F7E5303-52B6-43CD-B4EE-F6B80BFAD68C}" type="presParOf" srcId="{B740BA70-9151-4975-990B-ABC729395DAC}" destId="{2F084E25-33F7-4410-8865-9E8EFC7EEDB6}" srcOrd="4" destOrd="0" presId="urn:microsoft.com/office/officeart/2005/8/layout/vList3"/>
    <dgm:cxn modelId="{EBF681E8-A070-481B-90B9-0B13A4BBA166}" type="presParOf" srcId="{2F084E25-33F7-4410-8865-9E8EFC7EEDB6}" destId="{5B24849E-2C2D-4204-9DED-EE587AB40766}" srcOrd="0" destOrd="0" presId="urn:microsoft.com/office/officeart/2005/8/layout/vList3"/>
    <dgm:cxn modelId="{5A5B53AF-7E24-4C28-84FF-2EBE3C5E16C3}" type="presParOf" srcId="{2F084E25-33F7-4410-8865-9E8EFC7EEDB6}" destId="{11EB17B3-537B-447D-A80D-0268A9D4A680}" srcOrd="1" destOrd="0" presId="urn:microsoft.com/office/officeart/2005/8/layout/vList3"/>
    <dgm:cxn modelId="{DF0ECA05-4E4E-4F1E-A0CD-7FDA6EDFCC6C}" type="presParOf" srcId="{B740BA70-9151-4975-990B-ABC729395DAC}" destId="{C7635EF3-FE62-4D35-8F7B-13648359B43C}" srcOrd="5" destOrd="0" presId="urn:microsoft.com/office/officeart/2005/8/layout/vList3"/>
    <dgm:cxn modelId="{2DB700B2-535D-424C-931C-0129CEA1ED9A}" type="presParOf" srcId="{B740BA70-9151-4975-990B-ABC729395DAC}" destId="{E8FE4254-4ACB-490B-A2D5-59C488669D3A}" srcOrd="6" destOrd="0" presId="urn:microsoft.com/office/officeart/2005/8/layout/vList3"/>
    <dgm:cxn modelId="{80EB4A9A-F103-4264-9484-DD4B503E030E}" type="presParOf" srcId="{E8FE4254-4ACB-490B-A2D5-59C488669D3A}" destId="{1C281E15-650E-41DE-B1D1-B09F9BF99D3E}" srcOrd="0" destOrd="0" presId="urn:microsoft.com/office/officeart/2005/8/layout/vList3"/>
    <dgm:cxn modelId="{A76DCAAA-69FC-49C5-82EE-92BD9CAA377D}" type="presParOf" srcId="{E8FE4254-4ACB-490B-A2D5-59C488669D3A}" destId="{C5B43B3B-DAA7-4E52-9580-D3BB0AB7B1FE}" srcOrd="1" destOrd="0" presId="urn:microsoft.com/office/officeart/2005/8/layout/vList3"/>
    <dgm:cxn modelId="{29A9F87F-E530-4917-8A08-51CAC326D8D8}" type="presParOf" srcId="{B740BA70-9151-4975-990B-ABC729395DAC}" destId="{31F45ADA-E360-4319-87FA-C1C36A27B812}" srcOrd="7" destOrd="0" presId="urn:microsoft.com/office/officeart/2005/8/layout/vList3"/>
    <dgm:cxn modelId="{19C27F75-A00F-4B4E-8150-8D117271C0FA}" type="presParOf" srcId="{B740BA70-9151-4975-990B-ABC729395DAC}" destId="{95D5B7EC-7AB4-4354-849A-63775735A4AD}" srcOrd="8" destOrd="0" presId="urn:microsoft.com/office/officeart/2005/8/layout/vList3"/>
    <dgm:cxn modelId="{2DD0779F-B240-4307-9BEA-657FBF37A111}" type="presParOf" srcId="{95D5B7EC-7AB4-4354-849A-63775735A4AD}" destId="{6B27CA87-F9D1-4CA2-9E47-CB3E4E707FCE}" srcOrd="0" destOrd="0" presId="urn:microsoft.com/office/officeart/2005/8/layout/vList3"/>
    <dgm:cxn modelId="{A081B6FA-0E17-4C4D-A24A-3855D7A354B6}" type="presParOf" srcId="{95D5B7EC-7AB4-4354-849A-63775735A4AD}" destId="{EF8EB8BC-2918-40DA-BA13-73066602E2B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8EC5C6-53E7-41FE-9A69-A396A6B79163}">
      <dsp:nvSpPr>
        <dsp:cNvPr id="0" name=""/>
        <dsp:cNvSpPr/>
      </dsp:nvSpPr>
      <dsp:spPr>
        <a:xfrm>
          <a:off x="280020" y="1917"/>
          <a:ext cx="3478559" cy="208713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13 października br. minął termin składania zgłoszeń do Konkursu „Sołectwo przyjazne z natury”. Do Konkursu przystąpiło 5 sołectw: ŚCINAWKA GÓRNA, BOLESŁAWÓW, ŚCINAWKA ŚREDNIA, SUSZYNA i KROSNOWICE🙂  </a:t>
          </a:r>
          <a:endParaRPr lang="en-US" sz="1800" kern="1200" dirty="0"/>
        </a:p>
      </dsp:txBody>
      <dsp:txXfrm>
        <a:off x="280020" y="1917"/>
        <a:ext cx="3478559" cy="2087135"/>
      </dsp:txXfrm>
    </dsp:sp>
    <dsp:sp modelId="{9F6FCFB1-54DF-4C76-A968-F10812BC886C}">
      <dsp:nvSpPr>
        <dsp:cNvPr id="0" name=""/>
        <dsp:cNvSpPr/>
      </dsp:nvSpPr>
      <dsp:spPr>
        <a:xfrm>
          <a:off x="280020" y="2436909"/>
          <a:ext cx="3478559" cy="208713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Każde z Sołectw przedstawiło ciekawe inicjatywy, zrealizowane działania i pomysły na to, by miejsce ich życia było przyjazne, zadbane i tworzone w duchu dbałości i poszanowania środowiska🌳🍀 </a:t>
          </a:r>
          <a:endParaRPr lang="en-US" sz="1800" kern="1200" dirty="0"/>
        </a:p>
      </dsp:txBody>
      <dsp:txXfrm>
        <a:off x="280020" y="2436909"/>
        <a:ext cx="3478559" cy="20871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908FEA-BA0A-4C35-9930-3F565231D441}">
      <dsp:nvSpPr>
        <dsp:cNvPr id="0" name=""/>
        <dsp:cNvSpPr/>
      </dsp:nvSpPr>
      <dsp:spPr>
        <a:xfrm rot="10800000">
          <a:off x="1560861" y="3357"/>
          <a:ext cx="5472684" cy="7296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1739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/>
            <a:t>Dzięki naszemu wsparciu doradczemu i finansowemu uruchomiono 128 lokalnych firm</a:t>
          </a:r>
        </a:p>
      </dsp:txBody>
      <dsp:txXfrm rot="10800000">
        <a:off x="1743264" y="3357"/>
        <a:ext cx="5290281" cy="729613"/>
      </dsp:txXfrm>
    </dsp:sp>
    <dsp:sp modelId="{8CF3D71F-131A-4F6D-A852-5E61021D3B3E}">
      <dsp:nvSpPr>
        <dsp:cNvPr id="0" name=""/>
        <dsp:cNvSpPr/>
      </dsp:nvSpPr>
      <dsp:spPr>
        <a:xfrm>
          <a:off x="1102248" y="1"/>
          <a:ext cx="729613" cy="72961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42C190-7BA4-4FBC-8D40-B5FD69E28DC3}">
      <dsp:nvSpPr>
        <dsp:cNvPr id="0" name=""/>
        <dsp:cNvSpPr/>
      </dsp:nvSpPr>
      <dsp:spPr>
        <a:xfrm rot="10800000">
          <a:off x="1560861" y="950766"/>
          <a:ext cx="5472684" cy="7296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1739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/>
            <a:t>84% z nich przetrwało pandemię, kryzys inflacyjny i działa po dziś dzień</a:t>
          </a:r>
        </a:p>
      </dsp:txBody>
      <dsp:txXfrm rot="10800000">
        <a:off x="1743264" y="950766"/>
        <a:ext cx="5290281" cy="729613"/>
      </dsp:txXfrm>
    </dsp:sp>
    <dsp:sp modelId="{83A7297D-28A4-4D48-BE34-FBF2A0C4A4C2}">
      <dsp:nvSpPr>
        <dsp:cNvPr id="0" name=""/>
        <dsp:cNvSpPr/>
      </dsp:nvSpPr>
      <dsp:spPr>
        <a:xfrm>
          <a:off x="1102248" y="936108"/>
          <a:ext cx="729613" cy="72961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EB17B3-537B-447D-A80D-0268A9D4A680}">
      <dsp:nvSpPr>
        <dsp:cNvPr id="0" name=""/>
        <dsp:cNvSpPr/>
      </dsp:nvSpPr>
      <dsp:spPr>
        <a:xfrm rot="10800000">
          <a:off x="1560861" y="1898174"/>
          <a:ext cx="5472684" cy="7296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1739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/>
            <a:t>Wydatkowaliśmy na ten cel 11 500 000,00 zł co stanowiło 57% budżetu na wdrażanie Lokalnej Strategii Rozwoju 2014-2022</a:t>
          </a:r>
        </a:p>
      </dsp:txBody>
      <dsp:txXfrm rot="10800000">
        <a:off x="1743264" y="1898174"/>
        <a:ext cx="5290281" cy="729613"/>
      </dsp:txXfrm>
    </dsp:sp>
    <dsp:sp modelId="{5B24849E-2C2D-4204-9DED-EE587AB40766}">
      <dsp:nvSpPr>
        <dsp:cNvPr id="0" name=""/>
        <dsp:cNvSpPr/>
      </dsp:nvSpPr>
      <dsp:spPr>
        <a:xfrm>
          <a:off x="1102248" y="1944213"/>
          <a:ext cx="729613" cy="729613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B43B3B-DAA7-4E52-9580-D3BB0AB7B1FE}">
      <dsp:nvSpPr>
        <dsp:cNvPr id="0" name=""/>
        <dsp:cNvSpPr/>
      </dsp:nvSpPr>
      <dsp:spPr>
        <a:xfrm rot="10800000">
          <a:off x="1560861" y="2845583"/>
          <a:ext cx="5472684" cy="7296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1739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/>
            <a:t>Z programu doradczego STARTUP na START skorzystało 325 osób</a:t>
          </a:r>
        </a:p>
      </dsp:txBody>
      <dsp:txXfrm rot="10800000">
        <a:off x="1743264" y="2845583"/>
        <a:ext cx="5290281" cy="729613"/>
      </dsp:txXfrm>
    </dsp:sp>
    <dsp:sp modelId="{1C281E15-650E-41DE-B1D1-B09F9BF99D3E}">
      <dsp:nvSpPr>
        <dsp:cNvPr id="0" name=""/>
        <dsp:cNvSpPr/>
      </dsp:nvSpPr>
      <dsp:spPr>
        <a:xfrm>
          <a:off x="1102248" y="2880320"/>
          <a:ext cx="729613" cy="729613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8EB8BC-2918-40DA-BA13-73066602E2B1}">
      <dsp:nvSpPr>
        <dsp:cNvPr id="0" name=""/>
        <dsp:cNvSpPr/>
      </dsp:nvSpPr>
      <dsp:spPr>
        <a:xfrm rot="10800000">
          <a:off x="1560861" y="3792991"/>
          <a:ext cx="5472684" cy="7296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1739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b="0" kern="1200" dirty="0">
              <a:solidFill>
                <a:schemeClr val="bg1"/>
              </a:solidFill>
            </a:rPr>
            <a:t>96% zadowolonych z naszego wsparcia uczestników programu doradczego STARTUP na START</a:t>
          </a:r>
          <a:endParaRPr lang="pl-PL" sz="1500" kern="1200" dirty="0">
            <a:solidFill>
              <a:schemeClr val="bg1"/>
            </a:solidFill>
          </a:endParaRPr>
        </a:p>
      </dsp:txBody>
      <dsp:txXfrm rot="10800000">
        <a:off x="1743264" y="3792991"/>
        <a:ext cx="5290281" cy="729613"/>
      </dsp:txXfrm>
    </dsp:sp>
    <dsp:sp modelId="{6B27CA87-F9D1-4CA2-9E47-CB3E4E707FCE}">
      <dsp:nvSpPr>
        <dsp:cNvPr id="0" name=""/>
        <dsp:cNvSpPr/>
      </dsp:nvSpPr>
      <dsp:spPr>
        <a:xfrm>
          <a:off x="1102248" y="3796349"/>
          <a:ext cx="729613" cy="729613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2445-E4D6-4C4D-9669-A67855B7C177}" type="datetimeFigureOut">
              <a:rPr lang="pl-PL" smtClean="0"/>
              <a:pPr/>
              <a:t>27.05.2024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4D76-C550-45CB-903B-B86089E6C1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2445-E4D6-4C4D-9669-A67855B7C177}" type="datetimeFigureOut">
              <a:rPr lang="pl-PL" smtClean="0"/>
              <a:pPr/>
              <a:t>27.05.2024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4D76-C550-45CB-903B-B86089E6C1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2445-E4D6-4C4D-9669-A67855B7C177}" type="datetimeFigureOut">
              <a:rPr lang="pl-PL" smtClean="0"/>
              <a:pPr/>
              <a:t>27.05.2024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4D76-C550-45CB-903B-B86089E6C1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2445-E4D6-4C4D-9669-A67855B7C177}" type="datetimeFigureOut">
              <a:rPr lang="pl-PL" smtClean="0"/>
              <a:pPr/>
              <a:t>27.05.2024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4D76-C550-45CB-903B-B86089E6C1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2445-E4D6-4C4D-9669-A67855B7C177}" type="datetimeFigureOut">
              <a:rPr lang="pl-PL" smtClean="0"/>
              <a:pPr/>
              <a:t>27.05.2024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4D76-C550-45CB-903B-B86089E6C1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2445-E4D6-4C4D-9669-A67855B7C177}" type="datetimeFigureOut">
              <a:rPr lang="pl-PL" smtClean="0"/>
              <a:pPr/>
              <a:t>27.05.2024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4D76-C550-45CB-903B-B86089E6C1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2445-E4D6-4C4D-9669-A67855B7C177}" type="datetimeFigureOut">
              <a:rPr lang="pl-PL" smtClean="0"/>
              <a:pPr/>
              <a:t>27.05.2024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4D76-C550-45CB-903B-B86089E6C1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2445-E4D6-4C4D-9669-A67855B7C177}" type="datetimeFigureOut">
              <a:rPr lang="pl-PL" smtClean="0"/>
              <a:pPr/>
              <a:t>27.05.2024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4D76-C550-45CB-903B-B86089E6C1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2445-E4D6-4C4D-9669-A67855B7C177}" type="datetimeFigureOut">
              <a:rPr lang="pl-PL" smtClean="0"/>
              <a:pPr/>
              <a:t>27.05.2024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4D76-C550-45CB-903B-B86089E6C1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2445-E4D6-4C4D-9669-A67855B7C177}" type="datetimeFigureOut">
              <a:rPr lang="pl-PL" smtClean="0"/>
              <a:pPr/>
              <a:t>27.05.2024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4D76-C550-45CB-903B-B86089E6C1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2445-E4D6-4C4D-9669-A67855B7C177}" type="datetimeFigureOut">
              <a:rPr lang="pl-PL" smtClean="0"/>
              <a:pPr/>
              <a:t>27.05.2024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4D76-C550-45CB-903B-B86089E6C1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02445-E4D6-4C4D-9669-A67855B7C177}" type="datetimeFigureOut">
              <a:rPr lang="pl-PL" smtClean="0"/>
              <a:pPr/>
              <a:t>27.05.2024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44D76-C550-45CB-903B-B86089E6C10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71600" y="1916832"/>
            <a:ext cx="7416824" cy="3744416"/>
          </a:xfrm>
        </p:spPr>
        <p:txBody>
          <a:bodyPr>
            <a:normAutofit/>
          </a:bodyPr>
          <a:lstStyle/>
          <a:p>
            <a:r>
              <a:rPr lang="pl-PL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Sprawozdanie z działalności </a:t>
            </a:r>
            <a:br>
              <a:rPr lang="pl-PL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Stowarzyszenia Kłodzka Wstęga Sudetów – Lokalna Grupa Działania</a:t>
            </a:r>
            <a:br>
              <a:rPr lang="pl-PL" sz="3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pl-PL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</a:t>
            </a:r>
            <a:br>
              <a:rPr lang="pl-PL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az 4" descr="zgrupowane bez podpis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5517232"/>
            <a:ext cx="6552728" cy="10759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DAFA30-B264-829C-BDBD-922E38EF8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pl-PL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 Współpracy </a:t>
            </a:r>
            <a:br>
              <a:rPr lang="pl-PL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„Sami Możemy </a:t>
            </a:r>
            <a:r>
              <a:rPr lang="pl-PL" sz="3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OGgraniczyć</a:t>
            </a:r>
            <a:r>
              <a:rPr lang="pl-PL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ZŁe</a:t>
            </a:r>
            <a:r>
              <a:rPr lang="pl-PL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pOwietrze</a:t>
            </a:r>
            <a:r>
              <a:rPr lang="pl-PL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pl-PL" sz="37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4B0E41C-7E45-E522-C7ED-2EDFE11EC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pl-PL" sz="2000" dirty="0"/>
              <a:t>KWOTA DOFINANSOWANIA: </a:t>
            </a:r>
            <a:r>
              <a:rPr lang="pl-PL" sz="2000" b="1" dirty="0"/>
              <a:t>455 645,00 </a:t>
            </a:r>
            <a:r>
              <a:rPr lang="pl-PL" sz="2000" dirty="0"/>
              <a:t>zł w tym </a:t>
            </a:r>
            <a:r>
              <a:rPr lang="pl-PL" sz="2000" b="1" dirty="0"/>
              <a:t>331 646,00 </a:t>
            </a:r>
            <a:r>
              <a:rPr lang="pl-PL" sz="2000" dirty="0"/>
              <a:t>zł stanowi dofinansowanie dla Stowarzyszenia Kłodzka Wstęga Sudetów - LGD </a:t>
            </a:r>
          </a:p>
          <a:p>
            <a:pPr marL="0" indent="0" algn="ctr">
              <a:buNone/>
            </a:pPr>
            <a:r>
              <a:rPr lang="pl-PL" sz="2000" dirty="0">
                <a:solidFill>
                  <a:schemeClr val="accent6">
                    <a:lumMod val="75000"/>
                  </a:schemeClr>
                </a:solidFill>
              </a:rPr>
              <a:t>DZIAŁANIA W PROJEKCIE przypisane do KWS-LGD:</a:t>
            </a:r>
          </a:p>
          <a:p>
            <a:pPr algn="ctr"/>
            <a:r>
              <a:rPr lang="pl-PL" sz="2000" b="1" dirty="0"/>
              <a:t>Zakup i montaż czujników jakości powietrza oraz monitorów z 5-letnią gwarancją </a:t>
            </a:r>
          </a:p>
          <a:p>
            <a:r>
              <a:rPr lang="pl-PL" sz="2000" dirty="0"/>
              <a:t>Zakup i montaż czujników jakości powietrza na potrzeby poszczególnych gmin KWS LGD (23 sztuki)</a:t>
            </a:r>
          </a:p>
          <a:p>
            <a:r>
              <a:rPr lang="pl-PL" sz="2000" dirty="0"/>
              <a:t>Zakup i montaż monitorów dla KWS LGD (8 sztuk)</a:t>
            </a:r>
          </a:p>
          <a:p>
            <a:pPr algn="ctr"/>
            <a:r>
              <a:rPr lang="pl-PL" sz="2000" b="1" dirty="0"/>
              <a:t>Działania edukacyjne w zakresie ochrony środowiska</a:t>
            </a:r>
          </a:p>
          <a:p>
            <a:r>
              <a:rPr lang="pl-PL" sz="2000" dirty="0"/>
              <a:t>Zamówienie i wykonanie muralu antysmogowego na potrzeby konkursu - nagroda specjalna </a:t>
            </a:r>
          </a:p>
          <a:p>
            <a:r>
              <a:rPr lang="pl-PL" sz="2000" dirty="0"/>
              <a:t>Materiały edukacyjne - nagrody na potrzeby konkursu</a:t>
            </a:r>
          </a:p>
          <a:p>
            <a:r>
              <a:rPr lang="pl-PL" sz="2000" dirty="0"/>
              <a:t>Koszt zatrudnienia 1 eksperta</a:t>
            </a:r>
          </a:p>
        </p:txBody>
      </p:sp>
    </p:spTree>
    <p:extLst>
      <p:ext uri="{BB962C8B-B14F-4D97-AF65-F5344CB8AC3E}">
        <p14:creationId xmlns:p14="http://schemas.microsoft.com/office/powerpoint/2010/main" val="3107111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DAFA30-B264-829C-BDBD-922E38EF8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pl-PL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 Współpracy </a:t>
            </a:r>
            <a:br>
              <a:rPr lang="pl-PL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„Sami Możemy </a:t>
            </a:r>
            <a:r>
              <a:rPr lang="pl-PL" sz="3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OGgraniczyć</a:t>
            </a:r>
            <a:r>
              <a:rPr lang="pl-PL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ZŁe</a:t>
            </a:r>
            <a:r>
              <a:rPr lang="pl-PL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pOwietrze</a:t>
            </a:r>
            <a:r>
              <a:rPr lang="pl-PL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pl-PL" sz="3700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A9E348D-EE9A-388C-C9B7-3FD079FC6B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5696" y="1600200"/>
            <a:ext cx="4879841" cy="5151761"/>
          </a:xfrm>
        </p:spPr>
      </p:pic>
    </p:spTree>
    <p:extLst>
      <p:ext uri="{BB962C8B-B14F-4D97-AF65-F5344CB8AC3E}">
        <p14:creationId xmlns:p14="http://schemas.microsoft.com/office/powerpoint/2010/main" val="1364015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DAFA30-B264-829C-BDBD-922E38EF8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5748"/>
            <a:ext cx="8229600" cy="1143000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pl-PL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KONKURS „Sołectwo przyjazne z natury” od 08.09.2023 do 29.09.2023</a:t>
            </a:r>
            <a:br>
              <a:rPr lang="pl-PL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i="1" dirty="0"/>
              <a:t>Konkurs ogłoszony był w ramach projektu współpracy "SMOG-zło" realizowanego wspólnie z Czarnkowsko-Trzcianecka Lokalna Grupa Działania 🙂</a:t>
            </a:r>
            <a:br>
              <a:rPr lang="pl-PL" sz="2000" i="1" dirty="0"/>
            </a:br>
            <a:endParaRPr lang="pl-PL" sz="2000" i="1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7B2152EF-0F0E-60F7-706C-ED6258D461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1" y="2042445"/>
            <a:ext cx="4038600" cy="4050306"/>
          </a:xfrm>
        </p:spPr>
      </p:pic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57828675-BFBE-AD53-6620-40DD1CC03E7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2712886"/>
              </p:ext>
            </p:extLst>
          </p:nvPr>
        </p:nvGraphicFramePr>
        <p:xfrm>
          <a:off x="4716016" y="1804616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26275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DAFA30-B264-829C-BDBD-922E38EF8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l-PL" sz="37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KONKURS „Sołectwo przyjazne z natury” od 08.09.2023 do 29.09.2023</a:t>
            </a:r>
            <a:endParaRPr lang="pl-PL" sz="3700"/>
          </a:p>
        </p:txBody>
      </p:sp>
      <p:pic>
        <p:nvPicPr>
          <p:cNvPr id="3" name="Symbol zastępczy zawartości 2">
            <a:extLst>
              <a:ext uri="{FF2B5EF4-FFF2-40B4-BE49-F238E27FC236}">
                <a16:creationId xmlns:a16="http://schemas.microsoft.com/office/drawing/2014/main" id="{E3B5BFBE-C5F8-3F8A-2AFD-F57F148622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170407"/>
            <a:ext cx="4038600" cy="3385549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7829012-5B58-9A59-B23F-C41BABE91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 fontScale="70000" lnSpcReduction="20000"/>
          </a:bodyPr>
          <a:lstStyle/>
          <a:p>
            <a:r>
              <a:rPr lang="pl-PL" b="1" dirty="0"/>
              <a:t>I miejsce - Ścinawka Górna </a:t>
            </a:r>
            <a:r>
              <a:rPr lang="pl-PL" dirty="0"/>
              <a:t>działa lokalnie - mural +czujnik jakości powietrza + 2 ekologiczne zestawy edukacyjne</a:t>
            </a:r>
          </a:p>
          <a:p>
            <a:r>
              <a:rPr lang="pl-PL" b="1" dirty="0"/>
              <a:t>II miejsce - Bolesławów </a:t>
            </a:r>
            <a:r>
              <a:rPr lang="pl-PL" dirty="0"/>
              <a:t>- czujnik jakości powietrza + 2 ekologiczne zestawy edukacyjne</a:t>
            </a:r>
          </a:p>
          <a:p>
            <a:r>
              <a:rPr lang="pl-PL" b="1" dirty="0"/>
              <a:t>III miejsce - Ścinawka Średnia </a:t>
            </a:r>
            <a:r>
              <a:rPr lang="pl-PL" dirty="0"/>
              <a:t>- w centrum wydarzeń - czujnik jakości powietrza + 2 ekologiczne zestawy edukacyjne</a:t>
            </a:r>
          </a:p>
          <a:p>
            <a:r>
              <a:rPr lang="pl-PL" b="1" dirty="0"/>
              <a:t>IV miejsce - Suszyna </a:t>
            </a:r>
            <a:r>
              <a:rPr lang="pl-PL" dirty="0"/>
              <a:t>- czujnik jakości powietrza + 2 ekologiczne zestawy edukacyjne</a:t>
            </a:r>
          </a:p>
          <a:p>
            <a:r>
              <a:rPr lang="pl-PL" b="1" dirty="0"/>
              <a:t>V miejsce - Krosnowice </a:t>
            </a:r>
            <a:r>
              <a:rPr lang="pl-PL" dirty="0"/>
              <a:t>- czujnik jakości powietrza + 2 ekologiczne zestawy edukacyjne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468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DAFA30-B264-829C-BDBD-922E38EF8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Konkurs na zaprojektowanie i wykonanie Muralu Antysmogowego o Tematyce Klimatyczno-Środowiskowej</a:t>
            </a:r>
            <a:b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i="1" dirty="0"/>
              <a:t>Konkurs ogłoszony był w ramach projektu współpracy "SMOG-zło" realizowanego wspólnie z Czarnkowsko-Trzcianecka Lokalna Grupa Działania 🙂</a:t>
            </a:r>
            <a:br>
              <a:rPr lang="pl-PL" sz="2000" i="1" dirty="0"/>
            </a:br>
            <a:endParaRPr lang="pl-PL" sz="2000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D3F09F6-5E3A-0916-B4D2-BC3391D02D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/>
          <a:p>
            <a:r>
              <a:rPr lang="pl-PL" sz="2200" dirty="0"/>
              <a:t>W ramach konkursu wpłynęło 8 zgłoszeń, w ramach jednego zgłoszenia , czasami kilka prac. Do końca miesiąca października komisja konkursowa musiała podjąć trudną decyzję, ponieważ wszystkie prace były na wysokim poziomie. Członkiem komisji konkursowej była również Pani Konserwator.</a:t>
            </a:r>
            <a:endParaRPr lang="en-US" sz="2200" dirty="0"/>
          </a:p>
        </p:txBody>
      </p:sp>
      <p:pic>
        <p:nvPicPr>
          <p:cNvPr id="5" name="Symbol zastępczy zawartości 4" descr="Obraz zawierający tekst, rafa, kolaż, projekt graficzny&#10;&#10;Opis wygenerowany automatycznie">
            <a:extLst>
              <a:ext uri="{FF2B5EF4-FFF2-40B4-BE49-F238E27FC236}">
                <a16:creationId xmlns:a16="http://schemas.microsoft.com/office/drawing/2014/main" id="{77EEAE27-1807-A398-8474-457F0C4F4B3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3" b="1"/>
          <a:stretch/>
        </p:blipFill>
        <p:spPr>
          <a:xfrm>
            <a:off x="4645025" y="2174875"/>
            <a:ext cx="4041775" cy="3951288"/>
          </a:xfrm>
          <a:noFill/>
        </p:spPr>
      </p:pic>
    </p:spTree>
    <p:extLst>
      <p:ext uri="{BB962C8B-B14F-4D97-AF65-F5344CB8AC3E}">
        <p14:creationId xmlns:p14="http://schemas.microsoft.com/office/powerpoint/2010/main" val="1571604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DAFA30-B264-829C-BDBD-922E38EF8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588" y="188640"/>
            <a:ext cx="7416824" cy="80486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WYNIKI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Konkursu na zaprojektowanie i wykonanie Muralu Antysmogowego o Tematyce Klimatyczno-Środowiskowej</a:t>
            </a:r>
            <a:endParaRPr lang="pl-PL" dirty="0"/>
          </a:p>
        </p:txBody>
      </p:sp>
      <p:pic>
        <p:nvPicPr>
          <p:cNvPr id="7" name="Symbol zastępczy zawartości 6" descr="Obraz zawierający niebo, obraz, tekst, rysowanie&#10;&#10;Opis wygenerowany automatycznie">
            <a:extLst>
              <a:ext uri="{FF2B5EF4-FFF2-40B4-BE49-F238E27FC236}">
                <a16:creationId xmlns:a16="http://schemas.microsoft.com/office/drawing/2014/main" id="{D346C3D1-804E-19DA-BDDD-C21CCB6D6E3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" r="8022" b="-2"/>
          <a:stretch/>
        </p:blipFill>
        <p:spPr>
          <a:xfrm>
            <a:off x="1792288" y="1196752"/>
            <a:ext cx="5486400" cy="4114800"/>
          </a:xfrm>
          <a:noFill/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82260B8-F9FC-1DBE-BD60-A971439A3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/>
          <a:p>
            <a:r>
              <a:rPr lang="pl-PL" dirty="0"/>
              <a:t>Mural powstał na ścianie Radkowskiej kamienicy w marcu tego roku. Autorem grafiki jest Pan Dawid Celek.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23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AC27AB2-A437-54C6-48D4-3CEDEC2A7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17" y="68263"/>
            <a:ext cx="8961966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8017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C02B1F74-E704-4B00-3205-68B93EAB6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dirty="0"/>
              <a:t>operacja własna pn. „</a:t>
            </a:r>
            <a:r>
              <a:rPr lang="pl-PL" dirty="0" err="1"/>
              <a:t>KLImatyczna</a:t>
            </a:r>
            <a:r>
              <a:rPr lang="pl-PL" dirty="0"/>
              <a:t> </a:t>
            </a:r>
            <a:r>
              <a:rPr lang="pl-PL" dirty="0" err="1"/>
              <a:t>MApa</a:t>
            </a:r>
            <a:r>
              <a:rPr lang="pl-PL" dirty="0"/>
              <a:t> </a:t>
            </a:r>
            <a:r>
              <a:rPr lang="pl-PL" dirty="0" err="1"/>
              <a:t>DROGowA</a:t>
            </a:r>
            <a:r>
              <a:rPr lang="pl-PL" dirty="0"/>
              <a:t>, o tym jak oddolnie budować politykę środowiskowo-klimatyczną na poziomie gminnym” – akronim KLIMADROGA, jest realizowana w ramach poddziałania 19.2 Wsparcie na wdrażanie operacji w ramach strategii rozwoju lokalnego kierowanego przez społeczność – PROW 2024-2020 przez Stowarzyszenie Kłodzka Wstęga Sudetów – Lokalna Grupa Działania.</a:t>
            </a:r>
          </a:p>
          <a:p>
            <a:r>
              <a:rPr lang="pl-PL" dirty="0"/>
              <a:t>Celem operacji jest: Opracowanie międzygminnej „polityki klimatycznej” w uspołecznionym procesie decyzyjno-edukacyjnym, poprzez przygotowanie czterech dokumentów planistycznych.</a:t>
            </a:r>
          </a:p>
          <a:p>
            <a:r>
              <a:rPr lang="pl-PL" b="1" dirty="0"/>
              <a:t>Wartość operacji własnej: 499 526,00 PLN</a:t>
            </a: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EAFD1018-2D31-EC48-874C-B825FF3AEDF9}"/>
              </a:ext>
            </a:extLst>
          </p:cNvPr>
          <p:cNvSpPr txBox="1">
            <a:spLocks/>
          </p:cNvSpPr>
          <p:nvPr/>
        </p:nvSpPr>
        <p:spPr>
          <a:xfrm>
            <a:off x="323528" y="332656"/>
            <a:ext cx="8496943" cy="5667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Operacja własna - KLIMADROGA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2719786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DAFA30-B264-829C-BDBD-922E38EF8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5311"/>
            <a:ext cx="8496943" cy="566738"/>
          </a:xfrm>
        </p:spPr>
        <p:txBody>
          <a:bodyPr anchor="b">
            <a:noAutofit/>
          </a:bodyPr>
          <a:lstStyle/>
          <a:p>
            <a:pPr algn="ctr"/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Operacja własna - KLIMADROGA</a:t>
            </a:r>
            <a:endParaRPr lang="pl-PL" sz="3600" dirty="0"/>
          </a:p>
        </p:txBody>
      </p:sp>
      <p:pic>
        <p:nvPicPr>
          <p:cNvPr id="3" name="Symbol zastępczy zawartości 2" descr="Obraz zawierający tekst, kwiat&#10;&#10;Opis wygenerowany automatycznie">
            <a:extLst>
              <a:ext uri="{FF2B5EF4-FFF2-40B4-BE49-F238E27FC236}">
                <a16:creationId xmlns:a16="http://schemas.microsoft.com/office/drawing/2014/main" id="{76C52640-0F0C-543B-B7D0-D7D9F4AFF63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tretch/>
        </p:blipFill>
        <p:spPr>
          <a:xfrm>
            <a:off x="28550" y="1268760"/>
            <a:ext cx="8960999" cy="5040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5517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AF5378B0-A12C-4ADE-6852-8B7B7CFF6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573" y="1259434"/>
            <a:ext cx="4352483" cy="2448272"/>
          </a:xfrm>
          <a:prstGeom prst="rect">
            <a:avLst/>
          </a:prstGeom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3BEA8DF3-F94B-FF0F-73A0-48273F87FA4B}"/>
              </a:ext>
            </a:extLst>
          </p:cNvPr>
          <p:cNvSpPr txBox="1">
            <a:spLocks/>
          </p:cNvSpPr>
          <p:nvPr/>
        </p:nvSpPr>
        <p:spPr>
          <a:xfrm>
            <a:off x="323528" y="692696"/>
            <a:ext cx="8496943" cy="5667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Operacja własna – KLIMADROGA</a:t>
            </a:r>
          </a:p>
          <a:p>
            <a:r>
              <a:rPr lang="pl-PL" sz="3600" dirty="0"/>
              <a:t>(spotkania, </a:t>
            </a:r>
            <a:r>
              <a:rPr lang="pl-PL" sz="3600" dirty="0" err="1"/>
              <a:t>warsztaty,konsultacje</a:t>
            </a:r>
            <a:r>
              <a:rPr lang="pl-PL" sz="3600" dirty="0"/>
              <a:t>, ankiety…)</a:t>
            </a:r>
          </a:p>
        </p:txBody>
      </p:sp>
      <p:pic>
        <p:nvPicPr>
          <p:cNvPr id="11" name="Symbol zastępczy zawartości 3">
            <a:extLst>
              <a:ext uri="{FF2B5EF4-FFF2-40B4-BE49-F238E27FC236}">
                <a16:creationId xmlns:a16="http://schemas.microsoft.com/office/drawing/2014/main" id="{9937D66C-426D-FF42-C278-CFBF0E608E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707904" y="2780928"/>
            <a:ext cx="2517809" cy="3561259"/>
          </a:xfrm>
          <a:prstGeom prst="rect">
            <a:avLst/>
          </a:prstGeom>
        </p:spPr>
      </p:pic>
      <p:pic>
        <p:nvPicPr>
          <p:cNvPr id="12" name="Symbol zastępczy zawartości 5">
            <a:extLst>
              <a:ext uri="{FF2B5EF4-FFF2-40B4-BE49-F238E27FC236}">
                <a16:creationId xmlns:a16="http://schemas.microsoft.com/office/drawing/2014/main" id="{590012FB-DBA8-17CD-BF77-7C6E30317F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372200" y="1196752"/>
            <a:ext cx="2308959" cy="3633267"/>
          </a:xfrm>
          <a:prstGeom prst="rect">
            <a:avLst/>
          </a:prstGeom>
        </p:spPr>
      </p:pic>
      <p:pic>
        <p:nvPicPr>
          <p:cNvPr id="14" name="Obraz 13" descr="Obraz zawierający w pomieszczeniu, stół, meble, ubrania&#10;&#10;Opis wygenerowany automatycznie">
            <a:extLst>
              <a:ext uri="{FF2B5EF4-FFF2-40B4-BE49-F238E27FC236}">
                <a16:creationId xmlns:a16="http://schemas.microsoft.com/office/drawing/2014/main" id="{1B644D0A-7F0B-6AB4-E307-E96CEA3555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43" y="3284984"/>
            <a:ext cx="3090061" cy="341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3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4936" y="260648"/>
            <a:ext cx="8229600" cy="648072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Nabory wniosków w 2023 roku</a:t>
            </a:r>
          </a:p>
        </p:txBody>
      </p:sp>
      <p:pic>
        <p:nvPicPr>
          <p:cNvPr id="4" name="Obraz 3" descr="Obraz zawierający tekst, w pomieszczeniu, tablica suchościeralna biała, książka&#10;&#10;Opis wygenerowany automatycznie">
            <a:extLst>
              <a:ext uri="{FF2B5EF4-FFF2-40B4-BE49-F238E27FC236}">
                <a16:creationId xmlns:a16="http://schemas.microsoft.com/office/drawing/2014/main" id="{A697DA0D-32CA-6B0B-10E5-303770DC8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36" y="1052736"/>
            <a:ext cx="822960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22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tekst, design, Grafika, projekt graficzny&#10;&#10;Opis wygenerowany automatycznie">
            <a:extLst>
              <a:ext uri="{FF2B5EF4-FFF2-40B4-BE49-F238E27FC236}">
                <a16:creationId xmlns:a16="http://schemas.microsoft.com/office/drawing/2014/main" id="{C2D398E3-D421-4C00-B931-0A095420F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17" y="68263"/>
            <a:ext cx="8961966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6030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DAFA30-B264-829C-BDBD-922E38EF8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l-PL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Spotkania konsultacyjne w ramach projektu grantowego na opracowanie koncepcji Smart </a:t>
            </a:r>
            <a:r>
              <a:rPr lang="pl-PL" sz="28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Village</a:t>
            </a:r>
            <a:endParaRPr lang="pl-PL" sz="2800"/>
          </a:p>
        </p:txBody>
      </p:sp>
      <p:pic>
        <p:nvPicPr>
          <p:cNvPr id="3" name="Symbol zastępczy zawartości 2">
            <a:extLst>
              <a:ext uri="{FF2B5EF4-FFF2-40B4-BE49-F238E27FC236}">
                <a16:creationId xmlns:a16="http://schemas.microsoft.com/office/drawing/2014/main" id="{E2B8958C-EF6D-523A-936D-FD4C765B2E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8356" r="31450" b="-2"/>
          <a:stretch/>
        </p:blipFill>
        <p:spPr>
          <a:xfrm>
            <a:off x="457200" y="1600200"/>
            <a:ext cx="4038600" cy="4525963"/>
          </a:xfrm>
          <a:prstGeom prst="rect">
            <a:avLst/>
          </a:prstGeom>
          <a:noFill/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E9D6347-3F3E-7203-3700-3BAD7838A5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50450" y="3848739"/>
            <a:ext cx="4038600" cy="227171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5D82DBA-5B1F-D86B-DC99-7A72233BF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451" y="1516772"/>
            <a:ext cx="4038598" cy="227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680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DAFA30-B264-829C-BDBD-922E38EF8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l-PL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Spotkania konsultacyjne w ramach projektu grantowego na opracowanie koncepcji Smart </a:t>
            </a:r>
            <a:r>
              <a:rPr lang="pl-PL" sz="28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Village</a:t>
            </a:r>
            <a:endParaRPr lang="pl-PL" sz="2800"/>
          </a:p>
        </p:txBody>
      </p:sp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684ECFCE-5499-9101-77FA-C3DEF21116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727325"/>
            <a:ext cx="4038600" cy="2271712"/>
          </a:xfrm>
          <a:prstGeom prst="rect">
            <a:avLst/>
          </a:prstGeom>
        </p:spPr>
      </p:pic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BC509668-5721-EC16-D225-6CEF307799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2501" r="-1" b="-1"/>
          <a:stretch/>
        </p:blipFill>
        <p:spPr>
          <a:xfrm>
            <a:off x="4648200" y="1600200"/>
            <a:ext cx="4038600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3523926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, projekt graficzny, zrzut ekranu, design&#10;&#10;Opis wygenerowany automatycznie">
            <a:extLst>
              <a:ext uri="{FF2B5EF4-FFF2-40B4-BE49-F238E27FC236}">
                <a16:creationId xmlns:a16="http://schemas.microsoft.com/office/drawing/2014/main" id="{4371BDD4-0CD0-6C77-97FC-612A7089B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17" y="68263"/>
            <a:ext cx="8961966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73614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21F364-C648-EFE3-1291-D557A5725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pl-PL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Strategia LSR objęta Planem Strategicznym Wspólnej Polityko Rolnej na lata 2023-2027 została wysoko oceniona </a:t>
            </a:r>
            <a:br>
              <a:rPr lang="pl-PL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znaleźliśmy się na 5 pozycji listy z 18 dokumentów jakie dostały wsparcie na rozwój lokalny.</a:t>
            </a:r>
            <a:endParaRPr lang="pl-PL" sz="2100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74D0D98A-78B3-81E0-F04F-2B1CC96C77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153" y="1772816"/>
            <a:ext cx="4975302" cy="417078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F9A4322-9A9E-29AA-97CA-6BA31753B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5" y="2132856"/>
            <a:ext cx="4800533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7982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8B5B8C3-5F6D-6F06-12AC-728819FC6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17" y="68263"/>
            <a:ext cx="8961966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13162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A74B0BF0-6097-3C85-EA01-F63D271A54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1196752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683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DAFA30-B264-829C-BDBD-922E38EF8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Wizyta studyjna – Lokalna transformacja energetyczna i gospodarka o obiegu zamkniętym przy współudziale  mieszkańców i współpracy z samorządem lokalnym – wyzwania i szanse. Ustka - Słupsk – Wejherowo </a:t>
            </a:r>
            <a:b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24-26.07.2023 r.</a:t>
            </a:r>
            <a:b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Sfinansowano z dotacji nr K2d/0259 programu Aktywni Obywatele – Fundusz Krajowy z Funduszy EOG; </a:t>
            </a:r>
            <a:b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Nazwa działania: Działanie 5 - Organizacja WYJAZDU STUDYJNEGO; przygotowanie i realizacja wyjazdu studyjnego</a:t>
            </a:r>
            <a:endParaRPr lang="pl-PL" sz="1400" dirty="0"/>
          </a:p>
        </p:txBody>
      </p:sp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99AEC42E-C661-0324-5B06-434A5639D3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13659" y="1600200"/>
            <a:ext cx="3325681" cy="4525963"/>
          </a:xfrm>
          <a:prstGeom prst="rect">
            <a:avLst/>
          </a:prstGeom>
        </p:spPr>
      </p:pic>
      <p:pic>
        <p:nvPicPr>
          <p:cNvPr id="13" name="Symbol zastępczy zawartości 12">
            <a:extLst>
              <a:ext uri="{FF2B5EF4-FFF2-40B4-BE49-F238E27FC236}">
                <a16:creationId xmlns:a16="http://schemas.microsoft.com/office/drawing/2014/main" id="{508244DD-4CE2-35DF-A50F-6C3C3B5567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71669" y="1600200"/>
            <a:ext cx="2991661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717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DAFA30-B264-829C-BDBD-922E38EF8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Wizyta studyjna – Lokalna transformacja energetyczna i gospodarka o obiegu zamkniętym przy współudziale  mieszkańców i współpracy z samorządem lokalnym – wyzwania i szanse. Ustka - Słupsk – Wejherowo </a:t>
            </a:r>
            <a:b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24-26.07.2023 r.</a:t>
            </a:r>
            <a:b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Sfinansowano z dotacji nr K2d/0259 programu Aktywni Obywatele – Fundusz Krajowy z Funduszy EOG; </a:t>
            </a:r>
            <a:b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Nazwa działania: Działanie 5 - Organizacja WYJAZDU STUDYJNEGO; przygotowanie i realizacja wyjazdu studyjnego</a:t>
            </a:r>
            <a:endParaRPr lang="pl-PL" sz="1400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3ECFB0F-E2C4-8CB4-3D48-BF7F2D5BD2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260" r="-3" b="-3"/>
          <a:stretch/>
        </p:blipFill>
        <p:spPr>
          <a:xfrm>
            <a:off x="165258" y="1600200"/>
            <a:ext cx="4330542" cy="4853136"/>
          </a:xfrm>
          <a:noFill/>
        </p:spPr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31C68DA8-652A-9214-2B9E-3EC990698D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19594" y="1600200"/>
            <a:ext cx="4038600" cy="227171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7CDC90C-2B7F-6B6F-305A-5609FB6B4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3933056"/>
            <a:ext cx="3348834" cy="280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778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, projekt graficzny, zrzut ekranu, Grafika&#10;&#10;Opis wygenerowany automatycznie">
            <a:extLst>
              <a:ext uri="{FF2B5EF4-FFF2-40B4-BE49-F238E27FC236}">
                <a16:creationId xmlns:a16="http://schemas.microsoft.com/office/drawing/2014/main" id="{C9FA40D2-01E6-1F99-ADF4-1BDCEA8A6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17" y="68263"/>
            <a:ext cx="8961966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8712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8072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Nabór 1/2023/G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CB6DFCC-5792-62B8-F913-B4E3781EB4FC}"/>
              </a:ext>
            </a:extLst>
          </p:cNvPr>
          <p:cNvSpPr txBox="1"/>
          <p:nvPr/>
        </p:nvSpPr>
        <p:spPr>
          <a:xfrm>
            <a:off x="418488" y="3827637"/>
            <a:ext cx="8229600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i="1" dirty="0">
                <a:solidFill>
                  <a:schemeClr val="bg2">
                    <a:lumMod val="10000"/>
                  </a:schemeClr>
                </a:solidFill>
              </a:rPr>
              <a:t>w naborze złożono 11 wniosków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i="1" dirty="0">
                <a:solidFill>
                  <a:schemeClr val="bg2">
                    <a:lumMod val="10000"/>
                  </a:schemeClr>
                </a:solidFill>
              </a:rPr>
              <a:t>na posiedzeniu 22 września 2023 roku Rada KWS oceniła 11 wniosków, wszystkie zostały zakwalifikowane do dofinansowania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i="1" dirty="0">
                <a:solidFill>
                  <a:schemeClr val="bg2">
                    <a:lumMod val="10000"/>
                  </a:schemeClr>
                </a:solidFill>
              </a:rPr>
              <a:t>11 wniosków na kwotę 44 000 zł zmieściło się w limicie środków w naborze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l-PL" i="1" dirty="0">
              <a:solidFill>
                <a:schemeClr val="bg2">
                  <a:lumMod val="10000"/>
                </a:schemeClr>
              </a:solidFill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l-PL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C44F5416-0A24-3338-78E7-508D45AC5CE1}"/>
              </a:ext>
            </a:extLst>
          </p:cNvPr>
          <p:cNvSpPr/>
          <p:nvPr/>
        </p:nvSpPr>
        <p:spPr>
          <a:xfrm>
            <a:off x="450392" y="476672"/>
            <a:ext cx="8318760" cy="123025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l-PL" sz="2000" b="1" dirty="0">
                <a:solidFill>
                  <a:srgbClr val="C00000"/>
                </a:solidFill>
              </a:rPr>
              <a:t>Zakres: </a:t>
            </a:r>
            <a:r>
              <a:rPr lang="pl-PL" sz="2000" b="1" i="1" dirty="0">
                <a:solidFill>
                  <a:srgbClr val="C00000"/>
                </a:solidFill>
              </a:rPr>
              <a:t>oddolne i lokalne koncepcje rozwoju wsi mające na celu wypracowanie efektywnych i niestandardowych rozwiązań lokalnych problemów miejscowości wiejskich dzięki innowacyjnemu podejściu, zwanych dalej „koncepcjami inteligentnych wsi”</a:t>
            </a:r>
          </a:p>
        </p:txBody>
      </p:sp>
      <p:sp>
        <p:nvSpPr>
          <p:cNvPr id="15" name="Prostokąt: zaokrąglone rogi 14">
            <a:extLst>
              <a:ext uri="{FF2B5EF4-FFF2-40B4-BE49-F238E27FC236}">
                <a16:creationId xmlns:a16="http://schemas.microsoft.com/office/drawing/2014/main" id="{F6CC5B20-3BDA-CB13-2BA4-D3BB22373CA8}"/>
              </a:ext>
            </a:extLst>
          </p:cNvPr>
          <p:cNvSpPr/>
          <p:nvPr/>
        </p:nvSpPr>
        <p:spPr>
          <a:xfrm>
            <a:off x="457200" y="1777476"/>
            <a:ext cx="8311952" cy="67139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2000" dirty="0">
                <a:solidFill>
                  <a:schemeClr val="tx2">
                    <a:lumMod val="50000"/>
                  </a:schemeClr>
                </a:solidFill>
              </a:rPr>
              <a:t>Termin naboru: od 3 lipca 2023 r. do 4 sierpnia 2023 r.</a:t>
            </a:r>
          </a:p>
        </p:txBody>
      </p:sp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id="{C632CB6F-D48A-B75A-FD2C-B59DDA0F6A01}"/>
              </a:ext>
            </a:extLst>
          </p:cNvPr>
          <p:cNvSpPr/>
          <p:nvPr/>
        </p:nvSpPr>
        <p:spPr>
          <a:xfrm>
            <a:off x="450392" y="2493569"/>
            <a:ext cx="8311952" cy="96884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2000" dirty="0">
                <a:solidFill>
                  <a:schemeClr val="tx2">
                    <a:lumMod val="50000"/>
                  </a:schemeClr>
                </a:solidFill>
                <a:effectLst/>
              </a:rPr>
              <a:t>Kwota całkowita dostępna w ramach ogłoszonego naboru to </a:t>
            </a:r>
            <a:r>
              <a:rPr lang="pl-PL" sz="2000" b="1" dirty="0">
                <a:solidFill>
                  <a:schemeClr val="tx2">
                    <a:lumMod val="50000"/>
                  </a:schemeClr>
                </a:solidFill>
                <a:effectLst/>
              </a:rPr>
              <a:t>24 000,00 EURO (96 000,00 PLN).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</a:rPr>
              <a:t>Wysokość kwoty na jedno zadanie grantowe (finansowanie 100%): 4.000 PLN – ryczałt.</a:t>
            </a:r>
            <a:endParaRPr lang="pl-PL" sz="2000" dirty="0"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FC68C054-3340-7B80-00CE-D5DBA67AEFFB}"/>
              </a:ext>
            </a:extLst>
          </p:cNvPr>
          <p:cNvCxnSpPr/>
          <p:nvPr/>
        </p:nvCxnSpPr>
        <p:spPr>
          <a:xfrm>
            <a:off x="411680" y="3645024"/>
            <a:ext cx="823640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0494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DAFA30-B264-829C-BDBD-922E38EF8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298" y="332656"/>
            <a:ext cx="3970784" cy="1143000"/>
          </a:xfrm>
        </p:spPr>
        <p:txBody>
          <a:bodyPr anchor="ctr">
            <a:normAutofit fontScale="90000"/>
          </a:bodyPr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Współpraca z OFOP </a:t>
            </a:r>
            <a:br>
              <a:rPr lang="pl-PL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200" dirty="0"/>
              <a:t>(Ogólnopolska Federacja Organizacji </a:t>
            </a:r>
            <a:r>
              <a:rPr lang="pl-PL" sz="2000" dirty="0"/>
              <a:t>Pozarządowych)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847EFB2-4FE4-D014-A734-762E5C46BB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-1" b="2500"/>
          <a:stretch/>
        </p:blipFill>
        <p:spPr>
          <a:xfrm>
            <a:off x="457200" y="1600200"/>
            <a:ext cx="4038600" cy="4525963"/>
          </a:xfrm>
          <a:noFill/>
        </p:spPr>
      </p:pic>
      <p:pic>
        <p:nvPicPr>
          <p:cNvPr id="3" name="Symbol zastępczy zawartości 2">
            <a:extLst>
              <a:ext uri="{FF2B5EF4-FFF2-40B4-BE49-F238E27FC236}">
                <a16:creationId xmlns:a16="http://schemas.microsoft.com/office/drawing/2014/main" id="{8607AC38-FE4F-F696-096C-159CDC277D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42082" y="1600200"/>
            <a:ext cx="4513764" cy="4525963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3877F752-CD64-E213-134C-C9E46A60A1D2}"/>
              </a:ext>
            </a:extLst>
          </p:cNvPr>
          <p:cNvSpPr txBox="1">
            <a:spLocks/>
          </p:cNvSpPr>
          <p:nvPr/>
        </p:nvSpPr>
        <p:spPr>
          <a:xfrm>
            <a:off x="4788024" y="332656"/>
            <a:ext cx="39707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Podkomitet RLKS</a:t>
            </a:r>
            <a:br>
              <a:rPr lang="pl-PL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200" dirty="0"/>
              <a:t>(Rozwój Lokalny Kierowany przez Społeczność</a:t>
            </a:r>
            <a:r>
              <a:rPr lang="pl-PL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988294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DAFA30-B264-829C-BDBD-922E38EF8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1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Grupa robocza FST, która powstała przy Komitecie Monitorującym FEDŚ 2021-2027. Sylwia Mielczarek została wybrana na zastępczynię przewodniczącego grupy, którym został Pan Roman </a:t>
            </a:r>
            <a:r>
              <a:rPr lang="pl-PL" sz="21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Szełemej</a:t>
            </a:r>
            <a:r>
              <a:rPr lang="pl-PL" sz="21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.</a:t>
            </a:r>
            <a:endParaRPr lang="pl-PL" dirty="0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30C17C87-111E-BA19-D259-464CA90CB6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27423"/>
            <a:ext cx="8229600" cy="42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431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DAFA30-B264-829C-BDBD-922E38EF8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826768" cy="1143000"/>
          </a:xfrm>
        </p:spPr>
        <p:txBody>
          <a:bodyPr>
            <a:noAutofit/>
          </a:bodyPr>
          <a:lstStyle/>
          <a:p>
            <a:r>
              <a:rPr lang="pl-PL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Reprezentacja sektora pozarządowego w Podkomitecie ds. transformacji regionów górniczych - Rada ds. Sprawiedliwej Transformacji</a:t>
            </a:r>
            <a:endParaRPr lang="pl-PL" sz="1800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D95BA9C-DC29-443A-D0DB-26286F0E0C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191" y="1628800"/>
            <a:ext cx="4072785" cy="4525963"/>
          </a:xfrm>
        </p:spPr>
      </p:pic>
      <p:pic>
        <p:nvPicPr>
          <p:cNvPr id="3" name="Symbol zastępczy zawartości 6">
            <a:extLst>
              <a:ext uri="{FF2B5EF4-FFF2-40B4-BE49-F238E27FC236}">
                <a16:creationId xmlns:a16="http://schemas.microsoft.com/office/drawing/2014/main" id="{172E2D55-9878-D81A-BEC2-76666A580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2168859"/>
            <a:ext cx="4594457" cy="3445843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B0A9AA72-D0EF-DD40-4BC0-2F7C036B78AA}"/>
              </a:ext>
            </a:extLst>
          </p:cNvPr>
          <p:cNvSpPr txBox="1">
            <a:spLocks/>
          </p:cNvSpPr>
          <p:nvPr/>
        </p:nvSpPr>
        <p:spPr>
          <a:xfrm>
            <a:off x="4811828" y="764704"/>
            <a:ext cx="38267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Rada ZIT POF - funkcja zastępczyni przewodniczącego</a:t>
            </a: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5194893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DAFA30-B264-829C-BDBD-922E38EF8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104" y="1916832"/>
            <a:ext cx="3538736" cy="1143000"/>
          </a:xfrm>
        </p:spPr>
        <p:txBody>
          <a:bodyPr>
            <a:normAutofit fontScale="90000"/>
          </a:bodyPr>
          <a:lstStyle/>
          <a:p>
            <a:r>
              <a:rPr lang="pl-PL" sz="27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pl-PL" sz="2700" b="1" dirty="0"/>
              <a:t>Komitet Monitorujący </a:t>
            </a:r>
            <a:br>
              <a:rPr lang="pl-PL" sz="2700" b="1" dirty="0"/>
            </a:br>
            <a:r>
              <a:rPr lang="pl-PL" sz="2700" b="1" dirty="0" err="1"/>
              <a:t>FEnIKS</a:t>
            </a:r>
            <a:r>
              <a:rPr lang="pl-PL" sz="2700" b="1" dirty="0"/>
              <a:t> 2021-2027</a:t>
            </a:r>
            <a:br>
              <a:rPr lang="pl-PL" sz="2700" b="1" dirty="0"/>
            </a:br>
            <a:r>
              <a:rPr lang="pl-PL" sz="2700" b="1" dirty="0"/>
              <a:t>(na zastępstwo)</a:t>
            </a:r>
            <a:br>
              <a:rPr lang="pl-PL" sz="2000" b="1" dirty="0"/>
            </a:br>
            <a:endParaRPr lang="pl-PL" dirty="0"/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088E1F7E-B7A2-F683-3A68-20E79DDD4D62}"/>
              </a:ext>
            </a:extLst>
          </p:cNvPr>
          <p:cNvSpPr txBox="1">
            <a:spLocks/>
          </p:cNvSpPr>
          <p:nvPr/>
        </p:nvSpPr>
        <p:spPr>
          <a:xfrm>
            <a:off x="587152" y="476672"/>
            <a:ext cx="35387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/>
              <a:t>Komitet Monitorujący </a:t>
            </a:r>
          </a:p>
          <a:p>
            <a:r>
              <a:rPr lang="pl-PL" sz="2400" b="1" dirty="0"/>
              <a:t>FEDŚ 2021-2027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9CB3259-A847-FEF1-1811-1869B2871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204864"/>
            <a:ext cx="4090959" cy="306896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37AA76E7-DA00-96F2-C821-8A42C4EE7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851" y="3193232"/>
            <a:ext cx="4334250" cy="210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681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DAFA30-B264-829C-BDBD-922E38EF8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088" y="1924286"/>
            <a:ext cx="3538736" cy="1143000"/>
          </a:xfrm>
        </p:spPr>
        <p:txBody>
          <a:bodyPr>
            <a:normAutofit fontScale="90000"/>
          </a:bodyPr>
          <a:lstStyle/>
          <a:p>
            <a:r>
              <a:rPr lang="pl-PL" sz="21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Komitet Sterujący ds. Krajowej Sieci Obszarów Wiejskich (KSOW+) odbył się 23 listopada 2023 r., otwierając debatę nad rozwojem sektora rolnego i obszarów wiejskich w Polsce w kontekście Wspólnej Polityki Rolnej na lata 2023-2027.</a:t>
            </a:r>
            <a:endParaRPr lang="pl-PL" dirty="0"/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088E1F7E-B7A2-F683-3A68-20E79DDD4D62}"/>
              </a:ext>
            </a:extLst>
          </p:cNvPr>
          <p:cNvSpPr txBox="1">
            <a:spLocks/>
          </p:cNvSpPr>
          <p:nvPr/>
        </p:nvSpPr>
        <p:spPr>
          <a:xfrm>
            <a:off x="587152" y="476672"/>
            <a:ext cx="35387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/>
              <a:t>Komitet Monitorujący </a:t>
            </a:r>
          </a:p>
          <a:p>
            <a:r>
              <a:rPr lang="pl-PL" sz="2400" b="1" dirty="0"/>
              <a:t>PS WPR 2023-2027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C34F64A-4EAD-A4FE-8F25-2E5229C28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589219"/>
            <a:ext cx="5220072" cy="293629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C0A7817-DE20-0DDE-2F51-3443C8751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446" y="3717032"/>
            <a:ext cx="4283968" cy="285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263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DAFA30-B264-829C-BDBD-922E38EF8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l-PL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MEDIALNIE </a:t>
            </a:r>
            <a:r>
              <a:rPr lang="pl-PL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</a:t>
            </a:r>
            <a:r>
              <a:rPr lang="pl-PL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Prezes Stowarzyszenia była gościem programu publicystycznego Dzień na świecie w TVN ….</a:t>
            </a:r>
            <a:endParaRPr lang="pl-PL" sz="2100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B3220E70-B23C-97B5-FA00-9F277DA97B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358" b="1"/>
          <a:stretch/>
        </p:blipFill>
        <p:spPr>
          <a:xfrm>
            <a:off x="457200" y="1600200"/>
            <a:ext cx="82296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57743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tekst, projekt graficzny, zrzut ekranu, Grafika&#10;&#10;Opis wygenerowany automatycznie">
            <a:extLst>
              <a:ext uri="{FF2B5EF4-FFF2-40B4-BE49-F238E27FC236}">
                <a16:creationId xmlns:a16="http://schemas.microsoft.com/office/drawing/2014/main" id="{00501946-EEE4-58E8-7584-F37A206CC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17" y="68263"/>
            <a:ext cx="8961966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79182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4744" y="404664"/>
            <a:ext cx="8229600" cy="576064"/>
          </a:xfrm>
        </p:spPr>
        <p:txBody>
          <a:bodyPr>
            <a:noAutofit/>
          </a:bodyPr>
          <a:lstStyle/>
          <a:p>
            <a:r>
              <a:rPr lang="pl-PL" sz="2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Szkolenia dla pracowników biura i Rady</a:t>
            </a:r>
            <a:br>
              <a:rPr lang="pl-PL" sz="2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2023 r. pracownicy biura brali udział w następujących szkoleniach, wydarzeniach, konferencjach: </a:t>
            </a:r>
            <a:br>
              <a:rPr lang="pl-PL" sz="1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1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496" y="1124744"/>
            <a:ext cx="4392488" cy="5328592"/>
          </a:xfrm>
        </p:spPr>
        <p:txBody>
          <a:bodyPr>
            <a:noAutofit/>
          </a:bodyPr>
          <a:lstStyle/>
          <a:p>
            <a:pPr marL="396000" lvl="0" indent="-396000" algn="just">
              <a:lnSpc>
                <a:spcPct val="104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pl-PL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XXII Posiedzenie Grupy Tematycznej ds. Podejścia LEADER</a:t>
            </a:r>
          </a:p>
          <a:p>
            <a:pPr marL="396000" lvl="0" indent="-396000" algn="just">
              <a:lnSpc>
                <a:spcPct val="104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pl-PL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Domowy magazyn energii a ceny energii w taryfie G</a:t>
            </a:r>
          </a:p>
          <a:p>
            <a:pPr marL="396000" lvl="0" indent="-396000" algn="just">
              <a:lnSpc>
                <a:spcPct val="104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pl-PL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Spotkanie - Dolnośląska Sieć Partnerstw LGD</a:t>
            </a:r>
          </a:p>
          <a:p>
            <a:pPr marL="396000" lvl="0" indent="-396000" algn="just">
              <a:lnSpc>
                <a:spcPct val="104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pl-PL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Energetyka 2023 - przesilenie?</a:t>
            </a:r>
          </a:p>
          <a:p>
            <a:pPr marL="396000" lvl="0" indent="-396000" algn="just">
              <a:lnSpc>
                <a:spcPct val="104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pl-PL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Spotkanie robocze członków Stowarzyszeń DSP LGD</a:t>
            </a:r>
          </a:p>
          <a:p>
            <a:pPr marL="396000" lvl="0" indent="-396000" algn="just">
              <a:lnSpc>
                <a:spcPct val="104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pl-PL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Działania bezpośrednie czy zmiana systemowa</a:t>
            </a:r>
          </a:p>
          <a:p>
            <a:pPr marL="396000" lvl="0" indent="-396000" algn="just">
              <a:lnSpc>
                <a:spcPct val="104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pl-PL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Miejsce ciekawe</a:t>
            </a:r>
          </a:p>
          <a:p>
            <a:pPr marL="396000" lvl="0" indent="-396000" algn="just">
              <a:lnSpc>
                <a:spcPct val="104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pl-PL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Aktualne źródła finansowania efektywności energetycznej</a:t>
            </a:r>
          </a:p>
          <a:p>
            <a:pPr marL="396000" lvl="0" indent="-396000" algn="just">
              <a:lnSpc>
                <a:spcPct val="104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pl-PL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Jak pozyskać 190tys. Zł na rozwój podmiotu non profit</a:t>
            </a:r>
          </a:p>
          <a:p>
            <a:pPr marL="396000" lvl="0" indent="-396000" algn="just">
              <a:lnSpc>
                <a:spcPct val="104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pl-PL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 posiedzenie Komitetu Monitorującego </a:t>
            </a:r>
            <a:r>
              <a:rPr lang="pl-PL" sz="12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FEnIKS</a:t>
            </a:r>
            <a:r>
              <a:rPr lang="pl-PL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2021 – 2027</a:t>
            </a:r>
          </a:p>
          <a:p>
            <a:pPr marL="396000" lvl="0" indent="-396000" algn="just">
              <a:lnSpc>
                <a:spcPct val="104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pl-PL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Komitet Monitorujący program Fundusze Europejskie dla Dolnego Śląska na lata 2021-2027 (Grupa Robocza ds. Funduszy Sprawiedliwej Transformacji)</a:t>
            </a:r>
          </a:p>
          <a:p>
            <a:pPr marL="396000" lvl="0" indent="-396000" algn="just">
              <a:lnSpc>
                <a:spcPct val="104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pl-PL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12. Konferencja "Spółdzielnie energetyczne jako element zrównoważonej transformacji energetycznej obszarów wiejskich„</a:t>
            </a:r>
          </a:p>
          <a:p>
            <a:pPr marL="396000" lvl="0" indent="-396000" algn="just">
              <a:lnSpc>
                <a:spcPct val="104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pl-PL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13. Finansowanie ochrony środowiska z Programów UE</a:t>
            </a:r>
          </a:p>
          <a:p>
            <a:pPr marL="396000" lvl="0" indent="-396000" algn="just">
              <a:lnSpc>
                <a:spcPct val="104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pl-PL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14. I Dolnośląski Szczyt Grup Operacyjnych</a:t>
            </a:r>
          </a:p>
          <a:p>
            <a:pPr marL="396000" lvl="0" indent="-396000" algn="just">
              <a:lnSpc>
                <a:spcPct val="104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pl-PL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15. IV sesja stacjonarna Fundusze dla Klimatu - sieć doradców NGO</a:t>
            </a:r>
          </a:p>
          <a:p>
            <a:pPr marL="396000" lvl="0" indent="-396000" algn="just">
              <a:lnSpc>
                <a:spcPct val="104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pl-PL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16. Kongres naturalny</a:t>
            </a:r>
          </a:p>
          <a:p>
            <a:pPr marL="396000" lvl="0" indent="-396000" algn="just">
              <a:lnSpc>
                <a:spcPct val="104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pl-PL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17. Szkolenie z pisania LSR</a:t>
            </a:r>
          </a:p>
          <a:p>
            <a:pPr marL="396000" lvl="0" indent="-396000" algn="just">
              <a:lnSpc>
                <a:spcPct val="104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pl-PL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18. VII Kongres Gospodarki Senioralnej</a:t>
            </a:r>
          </a:p>
          <a:p>
            <a:pPr marL="396000" lvl="0" indent="-396000" algn="just">
              <a:lnSpc>
                <a:spcPct val="104000"/>
              </a:lnSpc>
              <a:spcBef>
                <a:spcPts val="200"/>
              </a:spcBef>
              <a:buFont typeface="+mj-lt"/>
              <a:buAutoNum type="arabicPeriod"/>
            </a:pPr>
            <a:endParaRPr lang="pl-PL" sz="10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CABDDE5D-E2B1-D9AC-6DF0-8499FC3B6389}"/>
              </a:ext>
            </a:extLst>
          </p:cNvPr>
          <p:cNvSpPr txBox="1">
            <a:spLocks/>
          </p:cNvSpPr>
          <p:nvPr/>
        </p:nvSpPr>
        <p:spPr>
          <a:xfrm>
            <a:off x="4569544" y="1150938"/>
            <a:ext cx="4392488" cy="5328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4000"/>
              </a:lnSpc>
              <a:spcBef>
                <a:spcPts val="200"/>
              </a:spcBef>
              <a:buNone/>
            </a:pPr>
            <a:r>
              <a:rPr lang="pl-PL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19. Connect and </a:t>
            </a:r>
            <a:r>
              <a:rPr lang="pl-PL" sz="12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scale</a:t>
            </a:r>
            <a:r>
              <a:rPr lang="pl-PL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2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up</a:t>
            </a:r>
            <a:r>
              <a:rPr lang="pl-PL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: Jak wykorzystać potencjał AI w biznesie?</a:t>
            </a:r>
          </a:p>
          <a:p>
            <a:pPr marL="0" indent="0" algn="just">
              <a:lnSpc>
                <a:spcPct val="104000"/>
              </a:lnSpc>
              <a:spcBef>
                <a:spcPts val="200"/>
              </a:spcBef>
              <a:buNone/>
            </a:pPr>
            <a:r>
              <a:rPr lang="pl-PL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20. </a:t>
            </a:r>
            <a:r>
              <a:rPr lang="pl-PL" sz="12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Hackathon</a:t>
            </a:r>
            <a:r>
              <a:rPr lang="pl-PL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- 20 godzin dla klimatu i środowiska</a:t>
            </a:r>
          </a:p>
          <a:p>
            <a:pPr marL="0" indent="0" algn="just">
              <a:lnSpc>
                <a:spcPct val="104000"/>
              </a:lnSpc>
              <a:spcBef>
                <a:spcPts val="200"/>
              </a:spcBef>
              <a:buNone/>
            </a:pPr>
            <a:r>
              <a:rPr lang="pl-PL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21. Spotkanie inauguracyjne KSOW+</a:t>
            </a:r>
          </a:p>
          <a:p>
            <a:pPr marL="0" indent="0" algn="just">
              <a:lnSpc>
                <a:spcPct val="104000"/>
              </a:lnSpc>
              <a:spcBef>
                <a:spcPts val="200"/>
              </a:spcBef>
              <a:buNone/>
            </a:pPr>
            <a:r>
              <a:rPr lang="pl-PL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22. Lepsze miasta: Celebracja miejskiej przyrody</a:t>
            </a:r>
          </a:p>
          <a:p>
            <a:pPr marL="0" indent="0" algn="just">
              <a:lnSpc>
                <a:spcPct val="104000"/>
              </a:lnSpc>
              <a:spcBef>
                <a:spcPts val="200"/>
              </a:spcBef>
              <a:buNone/>
            </a:pPr>
            <a:r>
              <a:rPr lang="pl-PL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23. Konferencja dla innowatorów społecznych</a:t>
            </a:r>
          </a:p>
          <a:p>
            <a:pPr marL="0" indent="0" algn="just">
              <a:lnSpc>
                <a:spcPct val="104000"/>
              </a:lnSpc>
              <a:spcBef>
                <a:spcPts val="200"/>
              </a:spcBef>
              <a:buNone/>
            </a:pPr>
            <a:r>
              <a:rPr lang="pl-PL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24. I Posiedzenie Podkomitetu do spraw RLKS</a:t>
            </a:r>
          </a:p>
          <a:p>
            <a:pPr marL="0" indent="0" algn="just">
              <a:lnSpc>
                <a:spcPct val="104000"/>
              </a:lnSpc>
              <a:spcBef>
                <a:spcPts val="200"/>
              </a:spcBef>
              <a:buNone/>
            </a:pPr>
            <a:r>
              <a:rPr lang="pl-PL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25. Konferencja "Spółdzielnie energetyczne czarnym koniem transformacji„</a:t>
            </a:r>
          </a:p>
          <a:p>
            <a:pPr marL="0" indent="0" algn="just">
              <a:lnSpc>
                <a:spcPct val="104000"/>
              </a:lnSpc>
              <a:spcBef>
                <a:spcPts val="200"/>
              </a:spcBef>
              <a:buNone/>
            </a:pPr>
            <a:r>
              <a:rPr lang="pl-PL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26. I Posiedzenie Rady ds.. Sprawiedliwej Transformacji</a:t>
            </a:r>
          </a:p>
          <a:p>
            <a:pPr marL="0" indent="0" algn="just">
              <a:lnSpc>
                <a:spcPct val="104000"/>
              </a:lnSpc>
              <a:spcBef>
                <a:spcPts val="200"/>
              </a:spcBef>
              <a:buNone/>
            </a:pPr>
            <a:r>
              <a:rPr lang="pl-PL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27. Szkolenie na temat projektów partnerskich i działalności pozarolniczej</a:t>
            </a:r>
          </a:p>
          <a:p>
            <a:pPr marL="0" indent="0" algn="just">
              <a:lnSpc>
                <a:spcPct val="104000"/>
              </a:lnSpc>
              <a:spcBef>
                <a:spcPts val="200"/>
              </a:spcBef>
              <a:buNone/>
            </a:pPr>
            <a:r>
              <a:rPr lang="pl-PL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28. Spotkanie podsumowujące "Fundusze dla klimatu" - sieć doradców NGO</a:t>
            </a:r>
          </a:p>
          <a:p>
            <a:pPr marL="0" indent="0" algn="just">
              <a:lnSpc>
                <a:spcPct val="104000"/>
              </a:lnSpc>
              <a:spcBef>
                <a:spcPts val="200"/>
              </a:spcBef>
              <a:buNone/>
            </a:pPr>
            <a:r>
              <a:rPr lang="pl-PL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29. Fundusze na rozwój firmy</a:t>
            </a:r>
          </a:p>
          <a:p>
            <a:pPr marL="0" indent="0" algn="just">
              <a:lnSpc>
                <a:spcPct val="104000"/>
              </a:lnSpc>
              <a:spcBef>
                <a:spcPts val="200"/>
              </a:spcBef>
              <a:buNone/>
            </a:pPr>
            <a:r>
              <a:rPr lang="pl-PL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30. Korzyści współpracy inteligentnych zbiorników z BZI</a:t>
            </a:r>
          </a:p>
          <a:p>
            <a:pPr marL="0" indent="0" algn="just">
              <a:lnSpc>
                <a:spcPct val="104000"/>
              </a:lnSpc>
              <a:spcBef>
                <a:spcPts val="200"/>
              </a:spcBef>
              <a:buNone/>
            </a:pPr>
            <a:r>
              <a:rPr lang="pl-PL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31. Warsztat "</a:t>
            </a:r>
            <a:r>
              <a:rPr lang="pl-PL" sz="12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capacity</a:t>
            </a:r>
            <a:r>
              <a:rPr lang="pl-PL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2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building</a:t>
            </a:r>
            <a:r>
              <a:rPr lang="pl-PL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" tj. budowanie potencjału partnerów spoza administracji w programach krajowych</a:t>
            </a:r>
          </a:p>
          <a:p>
            <a:pPr marL="0" indent="0" algn="just">
              <a:lnSpc>
                <a:spcPct val="104000"/>
              </a:lnSpc>
              <a:spcBef>
                <a:spcPts val="200"/>
              </a:spcBef>
              <a:buNone/>
            </a:pPr>
            <a:r>
              <a:rPr lang="pl-PL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32. Konferencja "Przyszłość gospodarstw opiekuńczych w Polsce„</a:t>
            </a:r>
          </a:p>
          <a:p>
            <a:pPr marL="0" indent="0" algn="just">
              <a:lnSpc>
                <a:spcPct val="104000"/>
              </a:lnSpc>
              <a:spcBef>
                <a:spcPts val="200"/>
              </a:spcBef>
              <a:buNone/>
            </a:pPr>
            <a:r>
              <a:rPr lang="pl-PL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33. GOZ 2030</a:t>
            </a:r>
          </a:p>
          <a:p>
            <a:pPr marL="396000" indent="-396000" algn="just">
              <a:lnSpc>
                <a:spcPct val="104000"/>
              </a:lnSpc>
              <a:spcBef>
                <a:spcPts val="200"/>
              </a:spcBef>
              <a:buFont typeface="+mj-lt"/>
              <a:buAutoNum type="arabicPeriod"/>
            </a:pPr>
            <a:endParaRPr lang="pl-PL" sz="10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7685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DAFA30-B264-829C-BDBD-922E38EF8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pl-PL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Hackaton</a:t>
            </a:r>
            <a:endParaRPr lang="pl-PL" dirty="0"/>
          </a:p>
        </p:txBody>
      </p:sp>
      <p:pic>
        <p:nvPicPr>
          <p:cNvPr id="17" name="Symbol zastępczy zawartości 16">
            <a:extLst>
              <a:ext uri="{FF2B5EF4-FFF2-40B4-BE49-F238E27FC236}">
                <a16:creationId xmlns:a16="http://schemas.microsoft.com/office/drawing/2014/main" id="{091F7240-8652-06F8-58D7-676A794148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9769" y="1923591"/>
            <a:ext cx="4416031" cy="4241713"/>
          </a:xfrm>
        </p:spPr>
      </p:pic>
      <p:pic>
        <p:nvPicPr>
          <p:cNvPr id="15" name="Symbol zastępczy zawartości 14">
            <a:extLst>
              <a:ext uri="{FF2B5EF4-FFF2-40B4-BE49-F238E27FC236}">
                <a16:creationId xmlns:a16="http://schemas.microsoft.com/office/drawing/2014/main" id="{43306A8C-74D0-71F3-84DD-991B5A8EE2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2293" r="12974" b="-2"/>
          <a:stretch/>
        </p:blipFill>
        <p:spPr>
          <a:xfrm>
            <a:off x="4648200" y="1600200"/>
            <a:ext cx="40386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85779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D992173C-FD50-F473-05C9-138AC6E7296F}"/>
              </a:ext>
            </a:extLst>
          </p:cNvPr>
          <p:cNvSpPr txBox="1"/>
          <p:nvPr/>
        </p:nvSpPr>
        <p:spPr>
          <a:xfrm>
            <a:off x="1331640" y="476672"/>
            <a:ext cx="655272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2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Podsumowując całokształt naszej działalności od roku 2016:</a:t>
            </a:r>
            <a:endParaRPr lang="pl-PL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id="{C8C73D31-92A1-D047-09CD-36D3B65BBA25}"/>
              </a:ext>
            </a:extLst>
          </p:cNvPr>
          <p:cNvSpPr/>
          <p:nvPr/>
        </p:nvSpPr>
        <p:spPr>
          <a:xfrm>
            <a:off x="683568" y="1931060"/>
            <a:ext cx="7848872" cy="35141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chemeClr val="bg2">
                    <a:lumMod val="10000"/>
                  </a:schemeClr>
                </a:solidFill>
              </a:rPr>
              <a:t>w ramach naborów zorganizowanych przez KWS złożono </a:t>
            </a:r>
            <a:r>
              <a:rPr lang="pl-PL" sz="2200" b="1" dirty="0">
                <a:solidFill>
                  <a:schemeClr val="bg2">
                    <a:lumMod val="10000"/>
                  </a:schemeClr>
                </a:solidFill>
              </a:rPr>
              <a:t>280</a:t>
            </a:r>
            <a:r>
              <a:rPr lang="pl-PL" sz="2200" dirty="0">
                <a:solidFill>
                  <a:schemeClr val="bg2">
                    <a:lumMod val="10000"/>
                  </a:schemeClr>
                </a:solidFill>
              </a:rPr>
              <a:t> wniosków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200" b="1" dirty="0">
                <a:solidFill>
                  <a:schemeClr val="bg2">
                    <a:lumMod val="10000"/>
                  </a:schemeClr>
                </a:solidFill>
              </a:rPr>
              <a:t>258</a:t>
            </a:r>
            <a:r>
              <a:rPr lang="pl-PL" sz="2200" dirty="0">
                <a:solidFill>
                  <a:schemeClr val="bg2">
                    <a:lumMod val="10000"/>
                  </a:schemeClr>
                </a:solidFill>
              </a:rPr>
              <a:t> wniosków wybrano do udzielenie wsparcia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chemeClr val="bg2">
                    <a:lumMod val="10000"/>
                  </a:schemeClr>
                </a:solidFill>
              </a:rPr>
              <a:t>całościowe doradztwo dla  </a:t>
            </a:r>
            <a:r>
              <a:rPr lang="pl-PL" sz="2200" b="1" dirty="0">
                <a:solidFill>
                  <a:schemeClr val="bg2">
                    <a:lumMod val="10000"/>
                  </a:schemeClr>
                </a:solidFill>
              </a:rPr>
              <a:t>359</a:t>
            </a:r>
            <a:r>
              <a:rPr lang="pl-PL" sz="2200" dirty="0">
                <a:solidFill>
                  <a:schemeClr val="bg2">
                    <a:lumMod val="10000"/>
                  </a:schemeClr>
                </a:solidFill>
              </a:rPr>
              <a:t> osób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utworzone i utrzymane miejsca pracy: </a:t>
            </a:r>
            <a:r>
              <a:rPr lang="pl-PL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188</a:t>
            </a:r>
            <a:endParaRPr lang="pl-PL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zarejestrowane nowe firmy: </a:t>
            </a:r>
            <a:r>
              <a:rPr lang="pl-PL" sz="2200" b="1" dirty="0">
                <a:solidFill>
                  <a:schemeClr val="tx1"/>
                </a:solidFill>
              </a:rPr>
              <a:t>128</a:t>
            </a:r>
            <a:endParaRPr lang="pl-PL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8072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Nabór 2/2023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CB6DFCC-5792-62B8-F913-B4E3781EB4FC}"/>
              </a:ext>
            </a:extLst>
          </p:cNvPr>
          <p:cNvSpPr txBox="1"/>
          <p:nvPr/>
        </p:nvSpPr>
        <p:spPr>
          <a:xfrm>
            <a:off x="323528" y="3212976"/>
            <a:ext cx="822960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i="1" dirty="0">
                <a:solidFill>
                  <a:schemeClr val="bg2">
                    <a:lumMod val="10000"/>
                  </a:schemeClr>
                </a:solidFill>
              </a:rPr>
              <a:t>w naborze złożono 11 wniosków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i="1" dirty="0">
                <a:solidFill>
                  <a:schemeClr val="bg2">
                    <a:lumMod val="10000"/>
                  </a:schemeClr>
                </a:solidFill>
              </a:rPr>
              <a:t>na posiedzeniu 22 września 2023 roku Rada KWS zakwalifikowała wnioski do dofinansowania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i="1" dirty="0">
                <a:solidFill>
                  <a:schemeClr val="bg2">
                    <a:lumMod val="10000"/>
                  </a:schemeClr>
                </a:solidFill>
              </a:rPr>
              <a:t>wpłynęło 11 wniosków na kwotę pomocy 2 452 764,00 zł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i="1" dirty="0">
                <a:solidFill>
                  <a:schemeClr val="bg2">
                    <a:lumMod val="10000"/>
                  </a:schemeClr>
                </a:solidFill>
              </a:rPr>
              <a:t>5 wniosków na kwotę pomocy 1 172 265,91 zł zmieściło się w limicie środków w naborze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i="1" dirty="0">
                <a:solidFill>
                  <a:schemeClr val="bg2">
                    <a:lumMod val="10000"/>
                  </a:schemeClr>
                </a:solidFill>
              </a:rPr>
              <a:t>6 wniosków na kwotę pomocy 1 292 391,00 zł nie zmieściło się w limicie środków w naborze</a:t>
            </a:r>
          </a:p>
        </p:txBody>
      </p:sp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C44F5416-0A24-3338-78E7-508D45AC5CE1}"/>
              </a:ext>
            </a:extLst>
          </p:cNvPr>
          <p:cNvSpPr/>
          <p:nvPr/>
        </p:nvSpPr>
        <p:spPr>
          <a:xfrm>
            <a:off x="416024" y="486443"/>
            <a:ext cx="8311952" cy="110446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l-PL" sz="1400" b="1" dirty="0">
                <a:solidFill>
                  <a:srgbClr val="002060"/>
                </a:solidFill>
              </a:rPr>
              <a:t>Zakres: </a:t>
            </a:r>
          </a:p>
          <a:p>
            <a:pPr algn="just"/>
            <a:r>
              <a:rPr lang="pl-PL" sz="1400" b="1" i="1" dirty="0">
                <a:solidFill>
                  <a:srgbClr val="002060"/>
                </a:solidFill>
              </a:rPr>
              <a:t>1.2.1 Inwestycje publiczne, w szczególności w zakresie turystyki i rekreacji respektujące gminne polityki przestrzenne uwzględniające przeciwdziałanie zmianom klimatu</a:t>
            </a:r>
          </a:p>
          <a:p>
            <a:pPr algn="just"/>
            <a:r>
              <a:rPr lang="pl-PL" sz="1400" b="1" i="1" dirty="0">
                <a:solidFill>
                  <a:srgbClr val="002060"/>
                </a:solidFill>
              </a:rPr>
              <a:t>1.2.3 Poprawa efektywności energetycznej w gminach wraz ze zwiększaniem świadomości mieszkańców w dobie kryzysu klimatycznego</a:t>
            </a:r>
          </a:p>
        </p:txBody>
      </p:sp>
      <p:sp>
        <p:nvSpPr>
          <p:cNvPr id="15" name="Prostokąt: zaokrąglone rogi 14">
            <a:extLst>
              <a:ext uri="{FF2B5EF4-FFF2-40B4-BE49-F238E27FC236}">
                <a16:creationId xmlns:a16="http://schemas.microsoft.com/office/drawing/2014/main" id="{F6CC5B20-3BDA-CB13-2BA4-D3BB22373CA8}"/>
              </a:ext>
            </a:extLst>
          </p:cNvPr>
          <p:cNvSpPr/>
          <p:nvPr/>
        </p:nvSpPr>
        <p:spPr>
          <a:xfrm>
            <a:off x="418488" y="1638176"/>
            <a:ext cx="8311952" cy="67139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2000" dirty="0">
                <a:solidFill>
                  <a:srgbClr val="C00000"/>
                </a:solidFill>
              </a:rPr>
              <a:t>Termin naboru: 10.08.2023 r. - 28.08.2023 r. </a:t>
            </a:r>
            <a:endParaRPr lang="pl-PL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id="{C632CB6F-D48A-B75A-FD2C-B59DDA0F6A01}"/>
              </a:ext>
            </a:extLst>
          </p:cNvPr>
          <p:cNvSpPr/>
          <p:nvPr/>
        </p:nvSpPr>
        <p:spPr>
          <a:xfrm>
            <a:off x="418488" y="2348881"/>
            <a:ext cx="8311952" cy="67139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2000" dirty="0">
                <a:solidFill>
                  <a:srgbClr val="C00000"/>
                </a:solidFill>
                <a:effectLst/>
              </a:rPr>
              <a:t>Kwota całkowita dostępna w ramach ogłoszonego naboru: </a:t>
            </a:r>
            <a:r>
              <a:rPr lang="pl-PL" sz="2000" b="1" u="sng" dirty="0">
                <a:solidFill>
                  <a:srgbClr val="C00000"/>
                </a:solidFill>
              </a:rPr>
              <a:t>298 946,34 EURO (1 195 785,36  PLN po kursie 4,00 PLN)</a:t>
            </a:r>
            <a:endParaRPr lang="pl-PL" sz="2000" b="1" dirty="0">
              <a:solidFill>
                <a:srgbClr val="C00000"/>
              </a:solidFill>
              <a:effectLst/>
            </a:endParaRP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FC68C054-3340-7B80-00CE-D5DBA67AEFFB}"/>
              </a:ext>
            </a:extLst>
          </p:cNvPr>
          <p:cNvCxnSpPr/>
          <p:nvPr/>
        </p:nvCxnSpPr>
        <p:spPr>
          <a:xfrm>
            <a:off x="418488" y="3080852"/>
            <a:ext cx="823640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3491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231C57-5998-C862-5EDE-C139C4194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50306"/>
          </a:xfrm>
        </p:spPr>
        <p:txBody>
          <a:bodyPr>
            <a:normAutofit/>
          </a:bodyPr>
          <a:lstStyle/>
          <a:p>
            <a:r>
              <a:rPr lang="pl-PL" sz="2400" dirty="0"/>
              <a:t>Podsumowując całokształt naszej działalności od roku 2016: </a:t>
            </a:r>
            <a:br>
              <a:rPr lang="pl-PL" sz="2400" dirty="0"/>
            </a:br>
            <a:r>
              <a:rPr lang="pl-PL" sz="2000" dirty="0"/>
              <a:t>Program doradczy Startup na Start</a:t>
            </a:r>
            <a:br>
              <a:rPr lang="pl-PL" dirty="0"/>
            </a:br>
            <a:r>
              <a:rPr lang="pl-PL" dirty="0"/>
              <a:t> </a:t>
            </a:r>
            <a:br>
              <a:rPr lang="pl-PL" dirty="0"/>
            </a:br>
            <a:endParaRPr lang="pl-PL" dirty="0"/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83417FE7-7901-CECF-3D68-8F3ECD01CC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5887322"/>
              </p:ext>
            </p:extLst>
          </p:nvPr>
        </p:nvGraphicFramePr>
        <p:xfrm>
          <a:off x="13370" y="16288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037738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576064"/>
          </a:xfrm>
        </p:spPr>
        <p:txBody>
          <a:bodyPr>
            <a:noAutofit/>
          </a:bodyPr>
          <a:lstStyle/>
          <a:p>
            <a:r>
              <a:rPr lang="pl-PL" sz="2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Dziękujemy za zaufanie i współpracę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42392" y="2492896"/>
            <a:ext cx="7859216" cy="39604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200" dirty="0">
                <a:latin typeface="Cambria" panose="02040503050406030204" pitchFamily="18" charset="0"/>
              </a:rPr>
              <a:t>Zespół Stowarzyszenia Kłodzka Wstęga Sudetów – Lokalna Grupa Działania </a:t>
            </a:r>
          </a:p>
          <a:p>
            <a:pPr marL="0" indent="0" algn="ctr">
              <a:buNone/>
            </a:pPr>
            <a:endParaRPr lang="pl-PL" sz="2200" dirty="0">
              <a:latin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pl-PL" sz="2200" dirty="0">
                <a:latin typeface="Cambria" panose="02040503050406030204" pitchFamily="18" charset="0"/>
              </a:rPr>
              <a:t>Lutynia 24</a:t>
            </a:r>
          </a:p>
          <a:p>
            <a:pPr marL="0" indent="0" algn="ctr">
              <a:buNone/>
            </a:pPr>
            <a:r>
              <a:rPr lang="pl-PL" sz="2200" dirty="0">
                <a:latin typeface="Cambria" panose="02040503050406030204" pitchFamily="18" charset="0"/>
              </a:rPr>
              <a:t>57-540 Lądek Zdrój</a:t>
            </a:r>
          </a:p>
          <a:p>
            <a:pPr algn="ctr"/>
            <a:r>
              <a:rPr lang="pl-PL" sz="2200" dirty="0">
                <a:latin typeface="Cambria" panose="02040503050406030204" pitchFamily="18" charset="0"/>
              </a:rPr>
              <a:t>tel./fax  74 814 81 59</a:t>
            </a:r>
          </a:p>
          <a:p>
            <a:pPr algn="ctr"/>
            <a:r>
              <a:rPr lang="pl-PL" sz="2200" dirty="0">
                <a:latin typeface="Cambria" panose="02040503050406030204" pitchFamily="18" charset="0"/>
              </a:rPr>
              <a:t>e-mail: biuro@kws.org.pl</a:t>
            </a:r>
          </a:p>
          <a:p>
            <a:pPr algn="ctr"/>
            <a:endParaRPr lang="pl-PL" sz="2400" dirty="0">
              <a:latin typeface="Cambria" panose="02040503050406030204" pitchFamily="18" charset="0"/>
            </a:endParaRPr>
          </a:p>
          <a:p>
            <a:pPr algn="ctr"/>
            <a:r>
              <a:rPr lang="pl-PL" sz="2400" dirty="0">
                <a:solidFill>
                  <a:srgbClr val="0070C0"/>
                </a:solidFill>
                <a:latin typeface="Cambria" panose="02040503050406030204" pitchFamily="18" charset="0"/>
              </a:rPr>
              <a:t>www.kws.org.pl</a:t>
            </a:r>
            <a:r>
              <a:rPr lang="pl-PL" sz="2400" dirty="0">
                <a:latin typeface="Cambria" panose="02040503050406030204" pitchFamily="18" charset="0"/>
              </a:rPr>
              <a:t> </a:t>
            </a:r>
          </a:p>
        </p:txBody>
      </p:sp>
      <p:pic>
        <p:nvPicPr>
          <p:cNvPr id="4" name="Obraz 3" descr="zgrupowane bez podpis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0"/>
            <a:ext cx="6552728" cy="107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67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0312" y="260648"/>
            <a:ext cx="8229600" cy="792088"/>
          </a:xfrm>
        </p:spPr>
        <p:txBody>
          <a:bodyPr>
            <a:noAutofit/>
          </a:bodyPr>
          <a:lstStyle/>
          <a:p>
            <a:r>
              <a:rPr lang="pl-PL" sz="2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Postęp rzeczowy i finansowy na 31 grudnia 2023</a:t>
            </a:r>
            <a:endParaRPr lang="pl-PL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FD423191-6EFD-EE70-C8D8-45A0724C6573}"/>
              </a:ext>
            </a:extLst>
          </p:cNvPr>
          <p:cNvSpPr/>
          <p:nvPr/>
        </p:nvSpPr>
        <p:spPr>
          <a:xfrm>
            <a:off x="450312" y="1189896"/>
            <a:ext cx="8243376" cy="223224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200" b="1" dirty="0"/>
              <a:t>Uruchamianie działalności: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200" dirty="0"/>
              <a:t>7 nowych umów o przyznaniu pomocy na kwotę </a:t>
            </a:r>
            <a:r>
              <a:rPr lang="pl-PL" sz="2200" b="1" dirty="0"/>
              <a:t>650 000 zł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200" dirty="0"/>
              <a:t>16 wypłat I transzy pomocy na kwotę </a:t>
            </a:r>
            <a:r>
              <a:rPr lang="pl-PL" sz="2200" b="1" dirty="0"/>
              <a:t>1</a:t>
            </a:r>
            <a:r>
              <a:rPr lang="pl-PL" sz="2200" dirty="0"/>
              <a:t> </a:t>
            </a:r>
            <a:r>
              <a:rPr lang="pl-PL" sz="2200" b="1" dirty="0"/>
              <a:t>200 000 zł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200" dirty="0"/>
              <a:t>15 wypłat II transzy pomocy na kwotę </a:t>
            </a:r>
            <a:r>
              <a:rPr lang="pl-PL" sz="2200" b="1" dirty="0"/>
              <a:t>280 000 zł </a:t>
            </a:r>
          </a:p>
        </p:txBody>
      </p:sp>
      <p:sp>
        <p:nvSpPr>
          <p:cNvPr id="8" name="Prostokąt: zaokrąglone rogi 7">
            <a:extLst>
              <a:ext uri="{FF2B5EF4-FFF2-40B4-BE49-F238E27FC236}">
                <a16:creationId xmlns:a16="http://schemas.microsoft.com/office/drawing/2014/main" id="{F51BA75A-48D1-C1B9-E0F5-A9BD6F6EE68C}"/>
              </a:ext>
            </a:extLst>
          </p:cNvPr>
          <p:cNvSpPr/>
          <p:nvPr/>
        </p:nvSpPr>
        <p:spPr>
          <a:xfrm>
            <a:off x="450312" y="3700992"/>
            <a:ext cx="8243376" cy="289403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200" b="1" dirty="0"/>
              <a:t>Pozostałe: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200" dirty="0"/>
              <a:t>Inwestycje w ogólnodostępną infrastrukturę (JST) – 3 nowe umowy na kwotę </a:t>
            </a:r>
            <a:r>
              <a:rPr lang="pl-PL" sz="2200" b="1" dirty="0"/>
              <a:t>731 384 zł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200" dirty="0"/>
              <a:t>Realizacja OPERACJI WŁASNEJ LGD – umowa na kwotę </a:t>
            </a:r>
            <a:r>
              <a:rPr lang="pl-PL" sz="2200" b="1" dirty="0"/>
              <a:t>499 526 zł </a:t>
            </a:r>
            <a:r>
              <a:rPr lang="pl-PL" sz="2200" dirty="0">
                <a:solidFill>
                  <a:srgbClr val="FF0000"/>
                </a:solidFill>
              </a:rPr>
              <a:t>(refundacja 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200" dirty="0"/>
              <a:t>Realizacja „projektu współpracy” – umowa na kwotę </a:t>
            </a:r>
            <a:r>
              <a:rPr lang="pl-PL" sz="2200" b="1" dirty="0"/>
              <a:t>331 646 zł </a:t>
            </a:r>
            <a:r>
              <a:rPr lang="pl-PL" sz="2200" dirty="0">
                <a:solidFill>
                  <a:srgbClr val="FF0000"/>
                </a:solidFill>
              </a:rPr>
              <a:t>(refundacja !)</a:t>
            </a:r>
          </a:p>
        </p:txBody>
      </p:sp>
    </p:spTree>
    <p:extLst>
      <p:ext uri="{BB962C8B-B14F-4D97-AF65-F5344CB8AC3E}">
        <p14:creationId xmlns:p14="http://schemas.microsoft.com/office/powerpoint/2010/main" val="2203650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1521" y="764704"/>
            <a:ext cx="8229600" cy="429945"/>
          </a:xfrm>
        </p:spPr>
        <p:txBody>
          <a:bodyPr>
            <a:noAutofit/>
          </a:bodyPr>
          <a:lstStyle/>
          <a:p>
            <a:r>
              <a:rPr lang="pl-PL" sz="2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Postęp finansowy realizacji LSR (stan na 31.12.2023)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0306456"/>
              </p:ext>
            </p:extLst>
          </p:nvPr>
        </p:nvGraphicFramePr>
        <p:xfrm>
          <a:off x="118284" y="2094842"/>
          <a:ext cx="8927869" cy="1221105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935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8358447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89697078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782166438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620691455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777131739"/>
                    </a:ext>
                  </a:extLst>
                </a:gridCol>
                <a:gridCol w="1054289">
                  <a:extLst>
                    <a:ext uri="{9D8B030D-6E8A-4147-A177-3AD203B41FA5}">
                      <a16:colId xmlns:a16="http://schemas.microsoft.com/office/drawing/2014/main" val="1984025596"/>
                    </a:ext>
                  </a:extLst>
                </a:gridCol>
                <a:gridCol w="673330">
                  <a:extLst>
                    <a:ext uri="{9D8B030D-6E8A-4147-A177-3AD203B41FA5}">
                      <a16:colId xmlns:a16="http://schemas.microsoft.com/office/drawing/2014/main" val="2105947768"/>
                    </a:ext>
                  </a:extLst>
                </a:gridCol>
              </a:tblGrid>
              <a:tr h="505247">
                <a:tc rowSpan="2">
                  <a:txBody>
                    <a:bodyPr/>
                    <a:lstStyle/>
                    <a:p>
                      <a:pPr algn="ctr"/>
                      <a:r>
                        <a:rPr lang="pl-PL" sz="1500" dirty="0" err="1"/>
                        <a:t>Przedsię</a:t>
                      </a:r>
                      <a:r>
                        <a:rPr lang="pl-PL" sz="1500" dirty="0"/>
                        <a:t>-wzięcie</a:t>
                      </a:r>
                      <a:endParaRPr lang="pl-PL" sz="1500" dirty="0">
                        <a:latin typeface="+mj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500" dirty="0"/>
                        <a:t>Alokacja</a:t>
                      </a:r>
                    </a:p>
                    <a:p>
                      <a:pPr algn="ctr"/>
                      <a:r>
                        <a:rPr lang="pl-PL" sz="1500" dirty="0">
                          <a:latin typeface="+mj-lt"/>
                        </a:rPr>
                        <a:t>EURO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500" dirty="0"/>
                        <a:t>Zawarte umowy</a:t>
                      </a:r>
                      <a:endParaRPr lang="pl-PL" sz="1500" dirty="0">
                        <a:latin typeface="+mj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500" dirty="0"/>
                        <a:t>Wypłacone</a:t>
                      </a:r>
                      <a:r>
                        <a:rPr lang="pl-PL" sz="1500" baseline="0" dirty="0"/>
                        <a:t> środki</a:t>
                      </a:r>
                      <a:endParaRPr lang="pl-PL" sz="1500" dirty="0">
                        <a:latin typeface="+mj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500" dirty="0"/>
                        <a:t>Wnioski w trakcie kontroli/oceny</a:t>
                      </a:r>
                      <a:endParaRPr lang="pl-PL" sz="1500" dirty="0">
                        <a:latin typeface="+mj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500" dirty="0"/>
                        <a:t>Razem środki zaangażowane</a:t>
                      </a:r>
                      <a:endParaRPr lang="pl-PL" sz="1500" dirty="0">
                        <a:latin typeface="+mj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552"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50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EURO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500" u="none" strike="noStrike" dirty="0">
                          <a:effectLst/>
                        </a:rPr>
                        <a:t>% alokacji</a:t>
                      </a:r>
                      <a:endParaRPr lang="pl-PL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50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EURO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500" u="none" strike="noStrike" dirty="0">
                          <a:effectLst/>
                        </a:rPr>
                        <a:t>% alokacji</a:t>
                      </a:r>
                      <a:endParaRPr lang="pl-PL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50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EURO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500" u="none" strike="noStrike" dirty="0">
                          <a:effectLst/>
                        </a:rPr>
                        <a:t>% alokacji</a:t>
                      </a:r>
                      <a:endParaRPr lang="pl-PL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50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EURO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500" u="none" strike="noStrike" dirty="0">
                          <a:effectLst/>
                        </a:rPr>
                        <a:t>% alokacji</a:t>
                      </a:r>
                      <a:endParaRPr lang="pl-PL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2705829"/>
                  </a:ext>
                </a:extLst>
              </a:tr>
            </a:tbl>
          </a:graphicData>
        </a:graphic>
      </p:graphicFrame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841456"/>
              </p:ext>
            </p:extLst>
          </p:nvPr>
        </p:nvGraphicFramePr>
        <p:xfrm>
          <a:off x="101787" y="3413586"/>
          <a:ext cx="8944366" cy="310307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951478">
                  <a:extLst>
                    <a:ext uri="{9D8B030D-6E8A-4147-A177-3AD203B41FA5}">
                      <a16:colId xmlns:a16="http://schemas.microsoft.com/office/drawing/2014/main" val="3829297075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79666837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12033371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898581109"/>
                    </a:ext>
                  </a:extLst>
                </a:gridCol>
                <a:gridCol w="1070463">
                  <a:extLst>
                    <a:ext uri="{9D8B030D-6E8A-4147-A177-3AD203B41FA5}">
                      <a16:colId xmlns:a16="http://schemas.microsoft.com/office/drawing/2014/main" val="412085239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556567626"/>
                    </a:ext>
                  </a:extLst>
                </a:gridCol>
                <a:gridCol w="873753">
                  <a:extLst>
                    <a:ext uri="{9D8B030D-6E8A-4147-A177-3AD203B41FA5}">
                      <a16:colId xmlns:a16="http://schemas.microsoft.com/office/drawing/2014/main" val="2402088594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4234389397"/>
                    </a:ext>
                  </a:extLst>
                </a:gridCol>
                <a:gridCol w="1024880">
                  <a:extLst>
                    <a:ext uri="{9D8B030D-6E8A-4147-A177-3AD203B41FA5}">
                      <a16:colId xmlns:a16="http://schemas.microsoft.com/office/drawing/2014/main" val="2068186546"/>
                    </a:ext>
                  </a:extLst>
                </a:gridCol>
                <a:gridCol w="703312">
                  <a:extLst>
                    <a:ext uri="{9D8B030D-6E8A-4147-A177-3AD203B41FA5}">
                      <a16:colId xmlns:a16="http://schemas.microsoft.com/office/drawing/2014/main" val="4089543073"/>
                    </a:ext>
                  </a:extLst>
                </a:gridCol>
              </a:tblGrid>
              <a:tr h="31030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u="none" strike="noStrike" dirty="0">
                          <a:effectLst/>
                        </a:rPr>
                        <a:t>  1.1.1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u="none" strike="noStrike" dirty="0">
                          <a:effectLst/>
                        </a:rPr>
                        <a:t>22 149,56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22 149,56</a:t>
                      </a:r>
                      <a:endParaRPr lang="pl-PL" sz="1400" b="0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22 149,56</a:t>
                      </a:r>
                      <a:endParaRPr lang="pl-PL" sz="1400" b="0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22 149,56</a:t>
                      </a:r>
                      <a:endParaRPr lang="pl-PL" sz="1400" b="0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1678386"/>
                  </a:ext>
                </a:extLst>
              </a:tr>
            </a:tbl>
          </a:graphicData>
        </a:graphic>
      </p:graphicFrame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B37659B2-F95D-34E1-84FE-D9CF2A424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364765"/>
              </p:ext>
            </p:extLst>
          </p:nvPr>
        </p:nvGraphicFramePr>
        <p:xfrm>
          <a:off x="113269" y="3787884"/>
          <a:ext cx="8944366" cy="310307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958318">
                  <a:extLst>
                    <a:ext uri="{9D8B030D-6E8A-4147-A177-3AD203B41FA5}">
                      <a16:colId xmlns:a16="http://schemas.microsoft.com/office/drawing/2014/main" val="2244216284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390728506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06813153"/>
                    </a:ext>
                  </a:extLst>
                </a:gridCol>
                <a:gridCol w="857256">
                  <a:extLst>
                    <a:ext uri="{9D8B030D-6E8A-4147-A177-3AD203B41FA5}">
                      <a16:colId xmlns:a16="http://schemas.microsoft.com/office/drawing/2014/main" val="696527419"/>
                    </a:ext>
                  </a:extLst>
                </a:gridCol>
                <a:gridCol w="1086960">
                  <a:extLst>
                    <a:ext uri="{9D8B030D-6E8A-4147-A177-3AD203B41FA5}">
                      <a16:colId xmlns:a16="http://schemas.microsoft.com/office/drawing/2014/main" val="2936757117"/>
                    </a:ext>
                  </a:extLst>
                </a:gridCol>
                <a:gridCol w="620093">
                  <a:extLst>
                    <a:ext uri="{9D8B030D-6E8A-4147-A177-3AD203B41FA5}">
                      <a16:colId xmlns:a16="http://schemas.microsoft.com/office/drawing/2014/main" val="2150644898"/>
                    </a:ext>
                  </a:extLst>
                </a:gridCol>
                <a:gridCol w="885235">
                  <a:extLst>
                    <a:ext uri="{9D8B030D-6E8A-4147-A177-3AD203B41FA5}">
                      <a16:colId xmlns:a16="http://schemas.microsoft.com/office/drawing/2014/main" val="3340873415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927385130"/>
                    </a:ext>
                  </a:extLst>
                </a:gridCol>
                <a:gridCol w="1024880">
                  <a:extLst>
                    <a:ext uri="{9D8B030D-6E8A-4147-A177-3AD203B41FA5}">
                      <a16:colId xmlns:a16="http://schemas.microsoft.com/office/drawing/2014/main" val="30666752"/>
                    </a:ext>
                  </a:extLst>
                </a:gridCol>
                <a:gridCol w="703312">
                  <a:extLst>
                    <a:ext uri="{9D8B030D-6E8A-4147-A177-3AD203B41FA5}">
                      <a16:colId xmlns:a16="http://schemas.microsoft.com/office/drawing/2014/main" val="472398348"/>
                    </a:ext>
                  </a:extLst>
                </a:gridCol>
              </a:tblGrid>
              <a:tr h="31030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u="none" strike="noStrike" dirty="0">
                          <a:effectLst/>
                          <a:latin typeface="+mj-lt"/>
                        </a:rPr>
                        <a:t>  1.2.1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868 238,94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868 238,94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868 238,94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868 238,94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7114746"/>
                  </a:ext>
                </a:extLst>
              </a:tr>
            </a:tbl>
          </a:graphicData>
        </a:graphic>
      </p:graphicFrame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A2339348-032E-6B1A-7341-D32A28D708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4571954"/>
              </p:ext>
            </p:extLst>
          </p:nvPr>
        </p:nvGraphicFramePr>
        <p:xfrm>
          <a:off x="93538" y="4179006"/>
          <a:ext cx="8944366" cy="310307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958318">
                  <a:extLst>
                    <a:ext uri="{9D8B030D-6E8A-4147-A177-3AD203B41FA5}">
                      <a16:colId xmlns:a16="http://schemas.microsoft.com/office/drawing/2014/main" val="117003885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4145987175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736409416"/>
                    </a:ext>
                  </a:extLst>
                </a:gridCol>
                <a:gridCol w="857256">
                  <a:extLst>
                    <a:ext uri="{9D8B030D-6E8A-4147-A177-3AD203B41FA5}">
                      <a16:colId xmlns:a16="http://schemas.microsoft.com/office/drawing/2014/main" val="3778897377"/>
                    </a:ext>
                  </a:extLst>
                </a:gridCol>
                <a:gridCol w="1086960">
                  <a:extLst>
                    <a:ext uri="{9D8B030D-6E8A-4147-A177-3AD203B41FA5}">
                      <a16:colId xmlns:a16="http://schemas.microsoft.com/office/drawing/2014/main" val="1235205608"/>
                    </a:ext>
                  </a:extLst>
                </a:gridCol>
                <a:gridCol w="639824">
                  <a:extLst>
                    <a:ext uri="{9D8B030D-6E8A-4147-A177-3AD203B41FA5}">
                      <a16:colId xmlns:a16="http://schemas.microsoft.com/office/drawing/2014/main" val="528385149"/>
                    </a:ext>
                  </a:extLst>
                </a:gridCol>
                <a:gridCol w="865504">
                  <a:extLst>
                    <a:ext uri="{9D8B030D-6E8A-4147-A177-3AD203B41FA5}">
                      <a16:colId xmlns:a16="http://schemas.microsoft.com/office/drawing/2014/main" val="82475363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489066238"/>
                    </a:ext>
                  </a:extLst>
                </a:gridCol>
                <a:gridCol w="1024880">
                  <a:extLst>
                    <a:ext uri="{9D8B030D-6E8A-4147-A177-3AD203B41FA5}">
                      <a16:colId xmlns:a16="http://schemas.microsoft.com/office/drawing/2014/main" val="3781835997"/>
                    </a:ext>
                  </a:extLst>
                </a:gridCol>
                <a:gridCol w="703312">
                  <a:extLst>
                    <a:ext uri="{9D8B030D-6E8A-4147-A177-3AD203B41FA5}">
                      <a16:colId xmlns:a16="http://schemas.microsoft.com/office/drawing/2014/main" val="457921269"/>
                    </a:ext>
                  </a:extLst>
                </a:gridCol>
              </a:tblGrid>
              <a:tr h="31030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u="none" strike="noStrike" dirty="0">
                          <a:effectLst/>
                          <a:latin typeface="+mj-lt"/>
                        </a:rPr>
                        <a:t>  1.2.2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200 429,09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200 429,09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67 162,21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33,51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200 429,09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5534167"/>
                  </a:ext>
                </a:extLst>
              </a:tr>
            </a:tbl>
          </a:graphicData>
        </a:graphic>
      </p:graphicFrame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BC8EAF02-7896-0F4A-0733-D40BD028A4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124820"/>
              </p:ext>
            </p:extLst>
          </p:nvPr>
        </p:nvGraphicFramePr>
        <p:xfrm>
          <a:off x="93538" y="4585151"/>
          <a:ext cx="8944366" cy="310307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967474">
                  <a:extLst>
                    <a:ext uri="{9D8B030D-6E8A-4147-A177-3AD203B41FA5}">
                      <a16:colId xmlns:a16="http://schemas.microsoft.com/office/drawing/2014/main" val="3621927658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148014545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122051301"/>
                    </a:ext>
                  </a:extLst>
                </a:gridCol>
                <a:gridCol w="848100">
                  <a:extLst>
                    <a:ext uri="{9D8B030D-6E8A-4147-A177-3AD203B41FA5}">
                      <a16:colId xmlns:a16="http://schemas.microsoft.com/office/drawing/2014/main" val="1932382028"/>
                    </a:ext>
                  </a:extLst>
                </a:gridCol>
                <a:gridCol w="1096116">
                  <a:extLst>
                    <a:ext uri="{9D8B030D-6E8A-4147-A177-3AD203B41FA5}">
                      <a16:colId xmlns:a16="http://schemas.microsoft.com/office/drawing/2014/main" val="3895304642"/>
                    </a:ext>
                  </a:extLst>
                </a:gridCol>
                <a:gridCol w="630668">
                  <a:extLst>
                    <a:ext uri="{9D8B030D-6E8A-4147-A177-3AD203B41FA5}">
                      <a16:colId xmlns:a16="http://schemas.microsoft.com/office/drawing/2014/main" val="3867707375"/>
                    </a:ext>
                  </a:extLst>
                </a:gridCol>
                <a:gridCol w="865504">
                  <a:extLst>
                    <a:ext uri="{9D8B030D-6E8A-4147-A177-3AD203B41FA5}">
                      <a16:colId xmlns:a16="http://schemas.microsoft.com/office/drawing/2014/main" val="129121534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506524232"/>
                    </a:ext>
                  </a:extLst>
                </a:gridCol>
                <a:gridCol w="1024880">
                  <a:extLst>
                    <a:ext uri="{9D8B030D-6E8A-4147-A177-3AD203B41FA5}">
                      <a16:colId xmlns:a16="http://schemas.microsoft.com/office/drawing/2014/main" val="4245968573"/>
                    </a:ext>
                  </a:extLst>
                </a:gridCol>
                <a:gridCol w="703312">
                  <a:extLst>
                    <a:ext uri="{9D8B030D-6E8A-4147-A177-3AD203B41FA5}">
                      <a16:colId xmlns:a16="http://schemas.microsoft.com/office/drawing/2014/main" val="1123752395"/>
                    </a:ext>
                  </a:extLst>
                </a:gridCol>
              </a:tblGrid>
              <a:tr h="31030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u="none" strike="noStrike" dirty="0">
                          <a:effectLst/>
                        </a:rPr>
                        <a:t>  1.2.3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702 369,11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506 579,11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72,12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52 127,49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7,42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86 586,99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18,43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302 912,37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64,47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754266"/>
                  </a:ext>
                </a:extLst>
              </a:tr>
            </a:tbl>
          </a:graphicData>
        </a:graphic>
      </p:graphicFrame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5F6740FD-437D-FCB7-BC46-44B7DCE87C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82732"/>
              </p:ext>
            </p:extLst>
          </p:nvPr>
        </p:nvGraphicFramePr>
        <p:xfrm>
          <a:off x="84138" y="5019707"/>
          <a:ext cx="8944366" cy="310307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968602">
                  <a:extLst>
                    <a:ext uri="{9D8B030D-6E8A-4147-A177-3AD203B41FA5}">
                      <a16:colId xmlns:a16="http://schemas.microsoft.com/office/drawing/2014/main" val="1378896595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127682104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173282106"/>
                    </a:ext>
                  </a:extLst>
                </a:gridCol>
                <a:gridCol w="846972">
                  <a:extLst>
                    <a:ext uri="{9D8B030D-6E8A-4147-A177-3AD203B41FA5}">
                      <a16:colId xmlns:a16="http://schemas.microsoft.com/office/drawing/2014/main" val="3285004137"/>
                    </a:ext>
                  </a:extLst>
                </a:gridCol>
                <a:gridCol w="1097244">
                  <a:extLst>
                    <a:ext uri="{9D8B030D-6E8A-4147-A177-3AD203B41FA5}">
                      <a16:colId xmlns:a16="http://schemas.microsoft.com/office/drawing/2014/main" val="1300151306"/>
                    </a:ext>
                  </a:extLst>
                </a:gridCol>
                <a:gridCol w="638940">
                  <a:extLst>
                    <a:ext uri="{9D8B030D-6E8A-4147-A177-3AD203B41FA5}">
                      <a16:colId xmlns:a16="http://schemas.microsoft.com/office/drawing/2014/main" val="947189214"/>
                    </a:ext>
                  </a:extLst>
                </a:gridCol>
                <a:gridCol w="856104">
                  <a:extLst>
                    <a:ext uri="{9D8B030D-6E8A-4147-A177-3AD203B41FA5}">
                      <a16:colId xmlns:a16="http://schemas.microsoft.com/office/drawing/2014/main" val="4078190889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526697938"/>
                    </a:ext>
                  </a:extLst>
                </a:gridCol>
                <a:gridCol w="1024880">
                  <a:extLst>
                    <a:ext uri="{9D8B030D-6E8A-4147-A177-3AD203B41FA5}">
                      <a16:colId xmlns:a16="http://schemas.microsoft.com/office/drawing/2014/main" val="1882167490"/>
                    </a:ext>
                  </a:extLst>
                </a:gridCol>
                <a:gridCol w="703312">
                  <a:extLst>
                    <a:ext uri="{9D8B030D-6E8A-4147-A177-3AD203B41FA5}">
                      <a16:colId xmlns:a16="http://schemas.microsoft.com/office/drawing/2014/main" val="205380832"/>
                    </a:ext>
                  </a:extLst>
                </a:gridCol>
              </a:tblGrid>
              <a:tr h="31030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1.3.1</a:t>
                      </a:r>
                      <a:endParaRPr lang="pl-PL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2 554 840,08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2 553 732,04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99,96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2 473 003,17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96,80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128 054,63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2 580 372,57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92,65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131028"/>
                  </a:ext>
                </a:extLst>
              </a:tr>
            </a:tbl>
          </a:graphicData>
        </a:graphic>
      </p:graphicFrame>
      <p:graphicFrame>
        <p:nvGraphicFramePr>
          <p:cNvPr id="15" name="Tabela 14">
            <a:extLst>
              <a:ext uri="{FF2B5EF4-FFF2-40B4-BE49-F238E27FC236}">
                <a16:creationId xmlns:a16="http://schemas.microsoft.com/office/drawing/2014/main" id="{C9453161-CE2E-E383-6A2A-26CA81A563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308388"/>
              </p:ext>
            </p:extLst>
          </p:nvPr>
        </p:nvGraphicFramePr>
        <p:xfrm>
          <a:off x="84138" y="5425852"/>
          <a:ext cx="8944366" cy="310307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968602">
                  <a:extLst>
                    <a:ext uri="{9D8B030D-6E8A-4147-A177-3AD203B41FA5}">
                      <a16:colId xmlns:a16="http://schemas.microsoft.com/office/drawing/2014/main" val="1378896595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127682104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173282106"/>
                    </a:ext>
                  </a:extLst>
                </a:gridCol>
                <a:gridCol w="846972">
                  <a:extLst>
                    <a:ext uri="{9D8B030D-6E8A-4147-A177-3AD203B41FA5}">
                      <a16:colId xmlns:a16="http://schemas.microsoft.com/office/drawing/2014/main" val="3285004137"/>
                    </a:ext>
                  </a:extLst>
                </a:gridCol>
                <a:gridCol w="1097244">
                  <a:extLst>
                    <a:ext uri="{9D8B030D-6E8A-4147-A177-3AD203B41FA5}">
                      <a16:colId xmlns:a16="http://schemas.microsoft.com/office/drawing/2014/main" val="1300151306"/>
                    </a:ext>
                  </a:extLst>
                </a:gridCol>
                <a:gridCol w="638940">
                  <a:extLst>
                    <a:ext uri="{9D8B030D-6E8A-4147-A177-3AD203B41FA5}">
                      <a16:colId xmlns:a16="http://schemas.microsoft.com/office/drawing/2014/main" val="947189214"/>
                    </a:ext>
                  </a:extLst>
                </a:gridCol>
                <a:gridCol w="856104">
                  <a:extLst>
                    <a:ext uri="{9D8B030D-6E8A-4147-A177-3AD203B41FA5}">
                      <a16:colId xmlns:a16="http://schemas.microsoft.com/office/drawing/2014/main" val="4078190889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526697938"/>
                    </a:ext>
                  </a:extLst>
                </a:gridCol>
                <a:gridCol w="1024880">
                  <a:extLst>
                    <a:ext uri="{9D8B030D-6E8A-4147-A177-3AD203B41FA5}">
                      <a16:colId xmlns:a16="http://schemas.microsoft.com/office/drawing/2014/main" val="1882167490"/>
                    </a:ext>
                  </a:extLst>
                </a:gridCol>
                <a:gridCol w="703312">
                  <a:extLst>
                    <a:ext uri="{9D8B030D-6E8A-4147-A177-3AD203B41FA5}">
                      <a16:colId xmlns:a16="http://schemas.microsoft.com/office/drawing/2014/main" val="205380832"/>
                    </a:ext>
                  </a:extLst>
                </a:gridCol>
              </a:tblGrid>
              <a:tr h="31030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u="none" strike="noStrike" dirty="0">
                          <a:effectLst/>
                        </a:rPr>
                        <a:t>  1.4.1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329 038,35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329 082,50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100,01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329 082,5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100,01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329 082,5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100,01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1310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322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9805" y="548680"/>
            <a:ext cx="8229600" cy="429945"/>
          </a:xfrm>
        </p:spPr>
        <p:txBody>
          <a:bodyPr>
            <a:noAutofit/>
          </a:bodyPr>
          <a:lstStyle/>
          <a:p>
            <a:r>
              <a:rPr lang="pl-PL" sz="2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Postęp finansowy realizacji LSR cd. (stan na 31.12.2023)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18DC1539-189D-45BB-7ACE-F057B2C445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6996363"/>
              </p:ext>
            </p:extLst>
          </p:nvPr>
        </p:nvGraphicFramePr>
        <p:xfrm>
          <a:off x="108050" y="1847404"/>
          <a:ext cx="8927869" cy="1221105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935554">
                  <a:extLst>
                    <a:ext uri="{9D8B030D-6E8A-4147-A177-3AD203B41FA5}">
                      <a16:colId xmlns:a16="http://schemas.microsoft.com/office/drawing/2014/main" val="3434632186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152101329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412575362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743397346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629309666"/>
                    </a:ext>
                  </a:extLst>
                </a:gridCol>
                <a:gridCol w="648076">
                  <a:extLst>
                    <a:ext uri="{9D8B030D-6E8A-4147-A177-3AD203B41FA5}">
                      <a16:colId xmlns:a16="http://schemas.microsoft.com/office/drawing/2014/main" val="1629744664"/>
                    </a:ext>
                  </a:extLst>
                </a:gridCol>
                <a:gridCol w="864092">
                  <a:extLst>
                    <a:ext uri="{9D8B030D-6E8A-4147-A177-3AD203B41FA5}">
                      <a16:colId xmlns:a16="http://schemas.microsoft.com/office/drawing/2014/main" val="1167871968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383097367"/>
                    </a:ext>
                  </a:extLst>
                </a:gridCol>
                <a:gridCol w="1054289">
                  <a:extLst>
                    <a:ext uri="{9D8B030D-6E8A-4147-A177-3AD203B41FA5}">
                      <a16:colId xmlns:a16="http://schemas.microsoft.com/office/drawing/2014/main" val="2164059112"/>
                    </a:ext>
                  </a:extLst>
                </a:gridCol>
                <a:gridCol w="673330">
                  <a:extLst>
                    <a:ext uri="{9D8B030D-6E8A-4147-A177-3AD203B41FA5}">
                      <a16:colId xmlns:a16="http://schemas.microsoft.com/office/drawing/2014/main" val="410222483"/>
                    </a:ext>
                  </a:extLst>
                </a:gridCol>
              </a:tblGrid>
              <a:tr h="505247">
                <a:tc rowSpan="2">
                  <a:txBody>
                    <a:bodyPr/>
                    <a:lstStyle/>
                    <a:p>
                      <a:pPr algn="ctr"/>
                      <a:r>
                        <a:rPr lang="pl-PL" sz="1500" dirty="0" err="1"/>
                        <a:t>Przedsię</a:t>
                      </a:r>
                      <a:r>
                        <a:rPr lang="pl-PL" sz="1500" dirty="0"/>
                        <a:t>-wzięcie</a:t>
                      </a:r>
                      <a:endParaRPr lang="pl-PL" sz="1500" dirty="0">
                        <a:latin typeface="+mj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500" dirty="0"/>
                        <a:t>Alokacja</a:t>
                      </a:r>
                    </a:p>
                    <a:p>
                      <a:pPr algn="ctr"/>
                      <a:r>
                        <a:rPr lang="pl-PL" sz="1500" dirty="0">
                          <a:latin typeface="+mj-lt"/>
                        </a:rPr>
                        <a:t>EURO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500" dirty="0"/>
                        <a:t>Zawarte umowy</a:t>
                      </a:r>
                      <a:endParaRPr lang="pl-PL" sz="1500" dirty="0">
                        <a:latin typeface="+mj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500" dirty="0"/>
                        <a:t>Wypłacone</a:t>
                      </a:r>
                      <a:r>
                        <a:rPr lang="pl-PL" sz="1500" baseline="0" dirty="0"/>
                        <a:t> środki</a:t>
                      </a:r>
                      <a:endParaRPr lang="pl-PL" sz="1500" dirty="0">
                        <a:latin typeface="+mj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500" dirty="0"/>
                        <a:t>Wnioski w trakcie kontroli/oceny</a:t>
                      </a:r>
                      <a:endParaRPr lang="pl-PL" sz="1500" dirty="0">
                        <a:latin typeface="+mj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500" dirty="0"/>
                        <a:t>Razem środki zaangażowane</a:t>
                      </a:r>
                      <a:endParaRPr lang="pl-PL" sz="1500" dirty="0">
                        <a:latin typeface="+mj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389920"/>
                  </a:ext>
                </a:extLst>
              </a:tr>
              <a:tr h="436552"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50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EURO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500" u="none" strike="noStrike" dirty="0">
                          <a:effectLst/>
                        </a:rPr>
                        <a:t>% alokacji</a:t>
                      </a:r>
                      <a:endParaRPr lang="pl-PL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50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EURO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500" u="none" strike="noStrike" dirty="0">
                          <a:effectLst/>
                        </a:rPr>
                        <a:t>% alokacji</a:t>
                      </a:r>
                      <a:endParaRPr lang="pl-PL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50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EURO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500" u="none" strike="noStrike" dirty="0">
                          <a:effectLst/>
                        </a:rPr>
                        <a:t>% alokacji</a:t>
                      </a:r>
                      <a:endParaRPr lang="pl-PL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50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EURO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500" u="none" strike="noStrike" dirty="0">
                          <a:effectLst/>
                        </a:rPr>
                        <a:t>% alokacji</a:t>
                      </a:r>
                      <a:endParaRPr lang="pl-PL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0506387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73E2A8E1-F8BA-5147-18EB-D6446475B0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207339"/>
              </p:ext>
            </p:extLst>
          </p:nvPr>
        </p:nvGraphicFramePr>
        <p:xfrm>
          <a:off x="100710" y="3154572"/>
          <a:ext cx="8944366" cy="310307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951478">
                  <a:extLst>
                    <a:ext uri="{9D8B030D-6E8A-4147-A177-3AD203B41FA5}">
                      <a16:colId xmlns:a16="http://schemas.microsoft.com/office/drawing/2014/main" val="3705084538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1848774899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40945119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91816886"/>
                    </a:ext>
                  </a:extLst>
                </a:gridCol>
                <a:gridCol w="1071540">
                  <a:extLst>
                    <a:ext uri="{9D8B030D-6E8A-4147-A177-3AD203B41FA5}">
                      <a16:colId xmlns:a16="http://schemas.microsoft.com/office/drawing/2014/main" val="21930444"/>
                    </a:ext>
                  </a:extLst>
                </a:gridCol>
                <a:gridCol w="646995">
                  <a:extLst>
                    <a:ext uri="{9D8B030D-6E8A-4147-A177-3AD203B41FA5}">
                      <a16:colId xmlns:a16="http://schemas.microsoft.com/office/drawing/2014/main" val="1866807629"/>
                    </a:ext>
                  </a:extLst>
                </a:gridCol>
                <a:gridCol w="873753">
                  <a:extLst>
                    <a:ext uri="{9D8B030D-6E8A-4147-A177-3AD203B41FA5}">
                      <a16:colId xmlns:a16="http://schemas.microsoft.com/office/drawing/2014/main" val="3819073185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301422093"/>
                    </a:ext>
                  </a:extLst>
                </a:gridCol>
                <a:gridCol w="1024880">
                  <a:extLst>
                    <a:ext uri="{9D8B030D-6E8A-4147-A177-3AD203B41FA5}">
                      <a16:colId xmlns:a16="http://schemas.microsoft.com/office/drawing/2014/main" val="1593053782"/>
                    </a:ext>
                  </a:extLst>
                </a:gridCol>
                <a:gridCol w="703312">
                  <a:extLst>
                    <a:ext uri="{9D8B030D-6E8A-4147-A177-3AD203B41FA5}">
                      <a16:colId xmlns:a16="http://schemas.microsoft.com/office/drawing/2014/main" val="393348506"/>
                    </a:ext>
                  </a:extLst>
                </a:gridCol>
              </a:tblGrid>
              <a:tr h="31030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1.5.1</a:t>
                      </a:r>
                      <a:endParaRPr lang="pl-PL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63 832,23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63 832,23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63 832,23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63 832,23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939291"/>
                  </a:ext>
                </a:extLst>
              </a:tr>
            </a:tbl>
          </a:graphicData>
        </a:graphic>
      </p:graphicFrame>
      <p:graphicFrame>
        <p:nvGraphicFramePr>
          <p:cNvPr id="14" name="Tabela 13">
            <a:extLst>
              <a:ext uri="{FF2B5EF4-FFF2-40B4-BE49-F238E27FC236}">
                <a16:creationId xmlns:a16="http://schemas.microsoft.com/office/drawing/2014/main" id="{F8F90458-E301-67E9-E792-E0725ACCA3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8831612"/>
              </p:ext>
            </p:extLst>
          </p:nvPr>
        </p:nvGraphicFramePr>
        <p:xfrm>
          <a:off x="91550" y="3584259"/>
          <a:ext cx="8944366" cy="310307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951478">
                  <a:extLst>
                    <a:ext uri="{9D8B030D-6E8A-4147-A177-3AD203B41FA5}">
                      <a16:colId xmlns:a16="http://schemas.microsoft.com/office/drawing/2014/main" val="1269412953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311280464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943231068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105783987"/>
                    </a:ext>
                  </a:extLst>
                </a:gridCol>
                <a:gridCol w="1071540">
                  <a:extLst>
                    <a:ext uri="{9D8B030D-6E8A-4147-A177-3AD203B41FA5}">
                      <a16:colId xmlns:a16="http://schemas.microsoft.com/office/drawing/2014/main" val="1955501260"/>
                    </a:ext>
                  </a:extLst>
                </a:gridCol>
                <a:gridCol w="646995">
                  <a:extLst>
                    <a:ext uri="{9D8B030D-6E8A-4147-A177-3AD203B41FA5}">
                      <a16:colId xmlns:a16="http://schemas.microsoft.com/office/drawing/2014/main" val="1554780202"/>
                    </a:ext>
                  </a:extLst>
                </a:gridCol>
                <a:gridCol w="873753">
                  <a:extLst>
                    <a:ext uri="{9D8B030D-6E8A-4147-A177-3AD203B41FA5}">
                      <a16:colId xmlns:a16="http://schemas.microsoft.com/office/drawing/2014/main" val="238467825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684374374"/>
                    </a:ext>
                  </a:extLst>
                </a:gridCol>
                <a:gridCol w="1024880">
                  <a:extLst>
                    <a:ext uri="{9D8B030D-6E8A-4147-A177-3AD203B41FA5}">
                      <a16:colId xmlns:a16="http://schemas.microsoft.com/office/drawing/2014/main" val="3398039016"/>
                    </a:ext>
                  </a:extLst>
                </a:gridCol>
                <a:gridCol w="703312">
                  <a:extLst>
                    <a:ext uri="{9D8B030D-6E8A-4147-A177-3AD203B41FA5}">
                      <a16:colId xmlns:a16="http://schemas.microsoft.com/office/drawing/2014/main" val="3681955323"/>
                    </a:ext>
                  </a:extLst>
                </a:gridCol>
              </a:tblGrid>
              <a:tr h="31030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u="none" strike="noStrike" dirty="0">
                          <a:effectLst/>
                        </a:rPr>
                        <a:t>1.5.2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u="none" strike="noStrike" dirty="0">
                          <a:effectLst/>
                        </a:rPr>
                        <a:t>64 106,10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64 128,70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100,04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64 128,70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100,04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64 128,70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100,04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2519843"/>
                  </a:ext>
                </a:extLst>
              </a:tr>
            </a:tbl>
          </a:graphicData>
        </a:graphic>
      </p:graphicFrame>
      <p:graphicFrame>
        <p:nvGraphicFramePr>
          <p:cNvPr id="15" name="Tabela 14">
            <a:extLst>
              <a:ext uri="{FF2B5EF4-FFF2-40B4-BE49-F238E27FC236}">
                <a16:creationId xmlns:a16="http://schemas.microsoft.com/office/drawing/2014/main" id="{9C1EFE65-C033-D1A0-1537-8EF184A282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1176710"/>
              </p:ext>
            </p:extLst>
          </p:nvPr>
        </p:nvGraphicFramePr>
        <p:xfrm>
          <a:off x="91550" y="4027453"/>
          <a:ext cx="8944366" cy="310307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951478">
                  <a:extLst>
                    <a:ext uri="{9D8B030D-6E8A-4147-A177-3AD203B41FA5}">
                      <a16:colId xmlns:a16="http://schemas.microsoft.com/office/drawing/2014/main" val="3909988229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4170332879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20301926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787272766"/>
                    </a:ext>
                  </a:extLst>
                </a:gridCol>
                <a:gridCol w="1071540">
                  <a:extLst>
                    <a:ext uri="{9D8B030D-6E8A-4147-A177-3AD203B41FA5}">
                      <a16:colId xmlns:a16="http://schemas.microsoft.com/office/drawing/2014/main" val="2138980281"/>
                    </a:ext>
                  </a:extLst>
                </a:gridCol>
                <a:gridCol w="646995">
                  <a:extLst>
                    <a:ext uri="{9D8B030D-6E8A-4147-A177-3AD203B41FA5}">
                      <a16:colId xmlns:a16="http://schemas.microsoft.com/office/drawing/2014/main" val="2383892125"/>
                    </a:ext>
                  </a:extLst>
                </a:gridCol>
                <a:gridCol w="873753">
                  <a:extLst>
                    <a:ext uri="{9D8B030D-6E8A-4147-A177-3AD203B41FA5}">
                      <a16:colId xmlns:a16="http://schemas.microsoft.com/office/drawing/2014/main" val="3370892798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884995428"/>
                    </a:ext>
                  </a:extLst>
                </a:gridCol>
                <a:gridCol w="1024880">
                  <a:extLst>
                    <a:ext uri="{9D8B030D-6E8A-4147-A177-3AD203B41FA5}">
                      <a16:colId xmlns:a16="http://schemas.microsoft.com/office/drawing/2014/main" val="4069982180"/>
                    </a:ext>
                  </a:extLst>
                </a:gridCol>
                <a:gridCol w="703312">
                  <a:extLst>
                    <a:ext uri="{9D8B030D-6E8A-4147-A177-3AD203B41FA5}">
                      <a16:colId xmlns:a16="http://schemas.microsoft.com/office/drawing/2014/main" val="2178046828"/>
                    </a:ext>
                  </a:extLst>
                </a:gridCol>
              </a:tblGrid>
              <a:tr h="31030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1.5.3</a:t>
                      </a:r>
                      <a:endParaRPr lang="pl-PL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69 496,54</a:t>
                      </a:r>
                      <a:endParaRPr lang="pl-PL" sz="14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69 496,54</a:t>
                      </a:r>
                      <a:endParaRPr lang="pl-PL" sz="1400" b="0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69 496,54</a:t>
                      </a:r>
                      <a:endParaRPr lang="pl-PL" sz="1400" b="0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69 496,54</a:t>
                      </a:r>
                      <a:endParaRPr lang="pl-PL" sz="1400" b="0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915689"/>
                  </a:ext>
                </a:extLst>
              </a:tr>
            </a:tbl>
          </a:graphicData>
        </a:graphic>
      </p:graphicFrame>
      <p:graphicFrame>
        <p:nvGraphicFramePr>
          <p:cNvPr id="16" name="Tabela 15">
            <a:extLst>
              <a:ext uri="{FF2B5EF4-FFF2-40B4-BE49-F238E27FC236}">
                <a16:creationId xmlns:a16="http://schemas.microsoft.com/office/drawing/2014/main" id="{916B1259-C747-3677-7142-2A295E589B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603584"/>
              </p:ext>
            </p:extLst>
          </p:nvPr>
        </p:nvGraphicFramePr>
        <p:xfrm>
          <a:off x="82422" y="4433551"/>
          <a:ext cx="8944366" cy="310307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951478">
                  <a:extLst>
                    <a:ext uri="{9D8B030D-6E8A-4147-A177-3AD203B41FA5}">
                      <a16:colId xmlns:a16="http://schemas.microsoft.com/office/drawing/2014/main" val="4018732184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390690572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5127094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55343163"/>
                    </a:ext>
                  </a:extLst>
                </a:gridCol>
                <a:gridCol w="1071540">
                  <a:extLst>
                    <a:ext uri="{9D8B030D-6E8A-4147-A177-3AD203B41FA5}">
                      <a16:colId xmlns:a16="http://schemas.microsoft.com/office/drawing/2014/main" val="714109598"/>
                    </a:ext>
                  </a:extLst>
                </a:gridCol>
                <a:gridCol w="646995">
                  <a:extLst>
                    <a:ext uri="{9D8B030D-6E8A-4147-A177-3AD203B41FA5}">
                      <a16:colId xmlns:a16="http://schemas.microsoft.com/office/drawing/2014/main" val="4133153998"/>
                    </a:ext>
                  </a:extLst>
                </a:gridCol>
                <a:gridCol w="873753">
                  <a:extLst>
                    <a:ext uri="{9D8B030D-6E8A-4147-A177-3AD203B41FA5}">
                      <a16:colId xmlns:a16="http://schemas.microsoft.com/office/drawing/2014/main" val="1191925777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641279097"/>
                    </a:ext>
                  </a:extLst>
                </a:gridCol>
                <a:gridCol w="1024880">
                  <a:extLst>
                    <a:ext uri="{9D8B030D-6E8A-4147-A177-3AD203B41FA5}">
                      <a16:colId xmlns:a16="http://schemas.microsoft.com/office/drawing/2014/main" val="1175367474"/>
                    </a:ext>
                  </a:extLst>
                </a:gridCol>
                <a:gridCol w="703312">
                  <a:extLst>
                    <a:ext uri="{9D8B030D-6E8A-4147-A177-3AD203B41FA5}">
                      <a16:colId xmlns:a16="http://schemas.microsoft.com/office/drawing/2014/main" val="3831099825"/>
                    </a:ext>
                  </a:extLst>
                </a:gridCol>
              </a:tblGrid>
              <a:tr h="31030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u="none" strike="noStrike" dirty="0">
                          <a:effectLst/>
                        </a:rPr>
                        <a:t>1.5.4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u="none" strike="noStrike" dirty="0">
                          <a:effectLst/>
                        </a:rPr>
                        <a:t>24 000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3318795"/>
                  </a:ext>
                </a:extLst>
              </a:tr>
            </a:tbl>
          </a:graphicData>
        </a:graphic>
      </p:graphicFrame>
      <p:graphicFrame>
        <p:nvGraphicFramePr>
          <p:cNvPr id="17" name="Tabela 16">
            <a:extLst>
              <a:ext uri="{FF2B5EF4-FFF2-40B4-BE49-F238E27FC236}">
                <a16:creationId xmlns:a16="http://schemas.microsoft.com/office/drawing/2014/main" id="{BC2D1937-BB72-514A-B755-A55F460E4D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206451"/>
              </p:ext>
            </p:extLst>
          </p:nvPr>
        </p:nvGraphicFramePr>
        <p:xfrm>
          <a:off x="82422" y="4852438"/>
          <a:ext cx="8944366" cy="310307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951478">
                  <a:extLst>
                    <a:ext uri="{9D8B030D-6E8A-4147-A177-3AD203B41FA5}">
                      <a16:colId xmlns:a16="http://schemas.microsoft.com/office/drawing/2014/main" val="161733752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407560591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46136088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332701526"/>
                    </a:ext>
                  </a:extLst>
                </a:gridCol>
                <a:gridCol w="1071540">
                  <a:extLst>
                    <a:ext uri="{9D8B030D-6E8A-4147-A177-3AD203B41FA5}">
                      <a16:colId xmlns:a16="http://schemas.microsoft.com/office/drawing/2014/main" val="35786981"/>
                    </a:ext>
                  </a:extLst>
                </a:gridCol>
                <a:gridCol w="646995">
                  <a:extLst>
                    <a:ext uri="{9D8B030D-6E8A-4147-A177-3AD203B41FA5}">
                      <a16:colId xmlns:a16="http://schemas.microsoft.com/office/drawing/2014/main" val="2839766935"/>
                    </a:ext>
                  </a:extLst>
                </a:gridCol>
                <a:gridCol w="873753">
                  <a:extLst>
                    <a:ext uri="{9D8B030D-6E8A-4147-A177-3AD203B41FA5}">
                      <a16:colId xmlns:a16="http://schemas.microsoft.com/office/drawing/2014/main" val="2467478924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926469084"/>
                    </a:ext>
                  </a:extLst>
                </a:gridCol>
                <a:gridCol w="1024880">
                  <a:extLst>
                    <a:ext uri="{9D8B030D-6E8A-4147-A177-3AD203B41FA5}">
                      <a16:colId xmlns:a16="http://schemas.microsoft.com/office/drawing/2014/main" val="2412450885"/>
                    </a:ext>
                  </a:extLst>
                </a:gridCol>
                <a:gridCol w="703312">
                  <a:extLst>
                    <a:ext uri="{9D8B030D-6E8A-4147-A177-3AD203B41FA5}">
                      <a16:colId xmlns:a16="http://schemas.microsoft.com/office/drawing/2014/main" val="2931480132"/>
                    </a:ext>
                  </a:extLst>
                </a:gridCol>
              </a:tblGrid>
              <a:tr h="310307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Razem / %</a:t>
                      </a:r>
                      <a:endParaRPr lang="pl-PL" sz="1400" b="1" dirty="0">
                        <a:latin typeface="+mj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u="none" strike="noStrike" dirty="0">
                          <a:effectLst/>
                        </a:rPr>
                        <a:t>4 808 500,00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4 677 668,70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97,27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4 009 221,34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83,37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668 447,36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13,90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4 300 213,41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89,43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4737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0533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466E67D-4AC2-8BB7-B6AD-3E850B069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17" y="68263"/>
            <a:ext cx="8961966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1566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DAFA30-B264-829C-BDBD-922E38EF8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pl-PL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 Współpracy </a:t>
            </a:r>
            <a:br>
              <a:rPr lang="pl-PL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„Sami Możemy </a:t>
            </a:r>
            <a:r>
              <a:rPr lang="pl-PL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OGgraniczyć</a:t>
            </a:r>
            <a:r>
              <a:rPr lang="pl-PL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ZŁe</a:t>
            </a:r>
            <a:r>
              <a:rPr lang="pl-PL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pOwietrze</a:t>
            </a:r>
            <a:r>
              <a:rPr lang="pl-PL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br>
              <a:rPr lang="pl-PL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akronim: SMOG ZŁO</a:t>
            </a:r>
            <a:endParaRPr lang="pl-PL" sz="34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4B0E41C-7E45-E522-C7ED-2EDFE11ECB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r>
              <a:rPr lang="pl-PL" dirty="0"/>
              <a:t>W lipcu 2023 roku podpisano umowę na realizację projektu współpracy, którego liderem jest Czarnkowsko – Trzcianecką Lokalna Grupa Działania z Wielkopolski.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Symbol zastępczy zawartości 4" descr="Obraz zawierający tekst, ubrania, w pomieszczeniu, osoba&#10;&#10;Opis wygenerowany automatycznie">
            <a:extLst>
              <a:ext uri="{FF2B5EF4-FFF2-40B4-BE49-F238E27FC236}">
                <a16:creationId xmlns:a16="http://schemas.microsoft.com/office/drawing/2014/main" id="{D18819E7-E3F4-9C7B-1B6F-295B6B40D5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3" r="40782" b="-1"/>
          <a:stretch/>
        </p:blipFill>
        <p:spPr>
          <a:xfrm>
            <a:off x="4648200" y="1600200"/>
            <a:ext cx="4038600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299612398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7454</TotalTime>
  <Words>1945</Words>
  <Application>Microsoft Office PowerPoint</Application>
  <PresentationFormat>Pokaz na ekranie (4:3)</PresentationFormat>
  <Paragraphs>277</Paragraphs>
  <Slides>41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41</vt:i4>
      </vt:variant>
    </vt:vector>
  </HeadingPairs>
  <TitlesOfParts>
    <vt:vector size="46" baseType="lpstr">
      <vt:lpstr>Arial</vt:lpstr>
      <vt:lpstr>Calibri</vt:lpstr>
      <vt:lpstr>Cambria</vt:lpstr>
      <vt:lpstr>Wingdings</vt:lpstr>
      <vt:lpstr>Motyw pakietu Office</vt:lpstr>
      <vt:lpstr>Sprawozdanie z działalności  Stowarzyszenia Kłodzka Wstęga Sudetów – Lokalna Grupa Działania 2023 </vt:lpstr>
      <vt:lpstr>Nabory wniosków w 2023 roku</vt:lpstr>
      <vt:lpstr>Nabór 1/2023/G</vt:lpstr>
      <vt:lpstr>Nabór 2/2023</vt:lpstr>
      <vt:lpstr>Postęp rzeczowy i finansowy na 31 grudnia 2023</vt:lpstr>
      <vt:lpstr>Postęp finansowy realizacji LSR (stan na 31.12.2023)</vt:lpstr>
      <vt:lpstr>Postęp finansowy realizacji LSR cd. (stan na 31.12.2023)</vt:lpstr>
      <vt:lpstr>Prezentacja programu PowerPoint</vt:lpstr>
      <vt:lpstr>Projekt Współpracy  „Sami Możemy OGgraniczyć ZŁe pOwietrze” akronim: SMOG ZŁO</vt:lpstr>
      <vt:lpstr>Projekt Współpracy  „Sami Możemy OGgraniczyć ZŁe pOwietrze”</vt:lpstr>
      <vt:lpstr>Projekt Współpracy  „Sami Możemy OGgraniczyć ZŁe pOwietrze”</vt:lpstr>
      <vt:lpstr>KONKURS „Sołectwo przyjazne z natury” od 08.09.2023 do 29.09.2023 Konkurs ogłoszony był w ramach projektu współpracy "SMOG-zło" realizowanego wspólnie z Czarnkowsko-Trzcianecka Lokalna Grupa Działania 🙂 </vt:lpstr>
      <vt:lpstr>KONKURS „Sołectwo przyjazne z natury” od 08.09.2023 do 29.09.2023</vt:lpstr>
      <vt:lpstr>Konkurs na zaprojektowanie i wykonanie Muralu Antysmogowego o Tematyce Klimatyczno-Środowiskowej Konkurs ogłoszony był w ramach projektu współpracy "SMOG-zło" realizowanego wspólnie z Czarnkowsko-Trzcianecka Lokalna Grupa Działania 🙂 </vt:lpstr>
      <vt:lpstr>WYNIKI Konkursu na zaprojektowanie i wykonanie Muralu Antysmogowego o Tematyce Klimatyczno-Środowiskowej</vt:lpstr>
      <vt:lpstr>Prezentacja programu PowerPoint</vt:lpstr>
      <vt:lpstr>Prezentacja programu PowerPoint</vt:lpstr>
      <vt:lpstr>Operacja własna - KLIMADROGA</vt:lpstr>
      <vt:lpstr>Prezentacja programu PowerPoint</vt:lpstr>
      <vt:lpstr>Prezentacja programu PowerPoint</vt:lpstr>
      <vt:lpstr>Spotkania konsultacyjne w ramach projektu grantowego na opracowanie koncepcji Smart Village</vt:lpstr>
      <vt:lpstr>Spotkania konsultacyjne w ramach projektu grantowego na opracowanie koncepcji Smart Village</vt:lpstr>
      <vt:lpstr>Prezentacja programu PowerPoint</vt:lpstr>
      <vt:lpstr>Strategia LSR objęta Planem Strategicznym Wspólnej Polityko Rolnej na lata 2023-2027 została wysoko oceniona  – znaleźliśmy się na 5 pozycji listy z 18 dokumentów jakie dostały wsparcie na rozwój lokalny.</vt:lpstr>
      <vt:lpstr>Prezentacja programu PowerPoint</vt:lpstr>
      <vt:lpstr>Prezentacja programu PowerPoint</vt:lpstr>
      <vt:lpstr>Wizyta studyjna – Lokalna transformacja energetyczna i gospodarka o obiegu zamkniętym przy współudziale  mieszkańców i współpracy z samorządem lokalnym – wyzwania i szanse. Ustka - Słupsk – Wejherowo  24-26.07.2023 r. Sfinansowano z dotacji nr K2d/0259 programu Aktywni Obywatele – Fundusz Krajowy z Funduszy EOG;  Nazwa działania: Działanie 5 - Organizacja WYJAZDU STUDYJNEGO; przygotowanie i realizacja wyjazdu studyjnego</vt:lpstr>
      <vt:lpstr>Wizyta studyjna – Lokalna transformacja energetyczna i gospodarka o obiegu zamkniętym przy współudziale  mieszkańców i współpracy z samorządem lokalnym – wyzwania i szanse. Ustka - Słupsk – Wejherowo  24-26.07.2023 r. Sfinansowano z dotacji nr K2d/0259 programu Aktywni Obywatele – Fundusz Krajowy z Funduszy EOG;  Nazwa działania: Działanie 5 - Organizacja WYJAZDU STUDYJNEGO; przygotowanie i realizacja wyjazdu studyjnego</vt:lpstr>
      <vt:lpstr>Prezentacja programu PowerPoint</vt:lpstr>
      <vt:lpstr> Współpraca z OFOP  (Ogólnopolska Federacja Organizacji Pozarządowych)</vt:lpstr>
      <vt:lpstr>Grupa robocza FST, która powstała przy Komitecie Monitorującym FEDŚ 2021-2027. Sylwia Mielczarek została wybrana na zastępczynię przewodniczącego grupy, którym został Pan Roman Szełemej.</vt:lpstr>
      <vt:lpstr>Reprezentacja sektora pozarządowego w Podkomitecie ds. transformacji regionów górniczych - Rada ds. Sprawiedliwej Transformacji</vt:lpstr>
      <vt:lpstr> Komitet Monitorujący  FEnIKS 2021-2027 (na zastępstwo) </vt:lpstr>
      <vt:lpstr> Komitet Sterujący ds. Krajowej Sieci Obszarów Wiejskich (KSOW+) odbył się 23 listopada 2023 r., otwierając debatę nad rozwojem sektora rolnego i obszarów wiejskich w Polsce w kontekście Wspólnej Polityki Rolnej na lata 2023-2027.</vt:lpstr>
      <vt:lpstr>MEDIALNIE  – Prezes Stowarzyszenia była gościem programu publicystycznego Dzień na świecie w TVN ….</vt:lpstr>
      <vt:lpstr>Prezentacja programu PowerPoint</vt:lpstr>
      <vt:lpstr>Szkolenia dla pracowników biura i Rady w 2023 r. pracownicy biura brali udział w następujących szkoleniach, wydarzeniach, konferencjach:  </vt:lpstr>
      <vt:lpstr>Hackaton</vt:lpstr>
      <vt:lpstr>Prezentacja programu PowerPoint</vt:lpstr>
      <vt:lpstr>Podsumowując całokształt naszej działalności od roku 2016:  Program doradczy Startup na Start   </vt:lpstr>
      <vt:lpstr>Dziękujemy za zaufanie i współpracę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Sprawozdanie z działalności Stowarzyszenia Kłodzka Wstęga Sudetów – Lokalna Grupa Działania</dc:title>
  <dc:creator>Dorota</dc:creator>
  <cp:lastModifiedBy>Agnieszka Rygielska</cp:lastModifiedBy>
  <cp:revision>231</cp:revision>
  <cp:lastPrinted>2024-05-27T06:48:43Z</cp:lastPrinted>
  <dcterms:created xsi:type="dcterms:W3CDTF">2017-06-13T06:23:29Z</dcterms:created>
  <dcterms:modified xsi:type="dcterms:W3CDTF">2024-05-27T11:54:46Z</dcterms:modified>
</cp:coreProperties>
</file>